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4" r:id="rId37"/>
    <p:sldId id="295" r:id="rId38"/>
    <p:sldId id="296" r:id="rId39"/>
    <p:sldId id="297" r:id="rId40"/>
    <p:sldId id="291" r:id="rId41"/>
    <p:sldId id="292" r:id="rId42"/>
    <p:sldId id="293" r:id="rId4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69826CB-692F-4BB0-9AE3-939C8CFD3458}" type="datetimeFigureOut">
              <a:rPr lang="pt-BR" smtClean="0"/>
              <a:t>13/9/2017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386404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69826CB-692F-4BB0-9AE3-939C8CFD3458}" type="datetimeFigureOut">
              <a:rPr lang="pt-BR" smtClean="0"/>
              <a:t>13/9/2017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1422732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69826CB-692F-4BB0-9AE3-939C8CFD3458}" type="datetimeFigureOut">
              <a:rPr lang="pt-BR" smtClean="0"/>
              <a:t>13/9/2017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1813779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69826CB-692F-4BB0-9AE3-939C8CFD3458}" type="datetimeFigureOut">
              <a:rPr lang="pt-BR" smtClean="0"/>
              <a:t>13/9/2017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2546188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69826CB-692F-4BB0-9AE3-939C8CFD3458}" type="datetimeFigureOut">
              <a:rPr lang="pt-BR" smtClean="0"/>
              <a:t>13/9/2017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112542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69826CB-692F-4BB0-9AE3-939C8CFD3458}" type="datetimeFigureOut">
              <a:rPr lang="pt-BR" smtClean="0"/>
              <a:t>13/9/2017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571868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69826CB-692F-4BB0-9AE3-939C8CFD3458}" type="datetimeFigureOut">
              <a:rPr lang="pt-BR" smtClean="0"/>
              <a:t>13/9/2017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1177215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69826CB-692F-4BB0-9AE3-939C8CFD3458}" type="datetimeFigureOut">
              <a:rPr lang="pt-BR" smtClean="0"/>
              <a:t>13/9/2017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155632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69826CB-692F-4BB0-9AE3-939C8CFD3458}" type="datetimeFigureOut">
              <a:rPr lang="pt-BR" smtClean="0"/>
              <a:t>13/9/2017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204209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69826CB-692F-4BB0-9AE3-939C8CFD3458}" type="datetimeFigureOut">
              <a:rPr lang="pt-BR" smtClean="0"/>
              <a:t>13/9/2017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139707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69826CB-692F-4BB0-9AE3-939C8CFD3458}" type="datetimeFigureOut">
              <a:rPr lang="pt-BR" smtClean="0"/>
              <a:t>13/9/2017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00CE58B-D07C-4E6D-9C7F-427CDC355483}" type="slidenum">
              <a:rPr lang="pt-BR" smtClean="0"/>
              <a:t>‹nº›</a:t>
            </a:fld>
            <a:endParaRPr lang="pt-BR"/>
          </a:p>
        </p:txBody>
      </p:sp>
    </p:spTree>
    <p:extLst>
      <p:ext uri="{BB962C8B-B14F-4D97-AF65-F5344CB8AC3E}">
        <p14:creationId xmlns:p14="http://schemas.microsoft.com/office/powerpoint/2010/main" val="265249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9826CB-692F-4BB0-9AE3-939C8CFD3458}" type="datetimeFigureOut">
              <a:rPr lang="pt-BR" smtClean="0"/>
              <a:t>13/9/2017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CE58B-D07C-4E6D-9C7F-427CDC355483}" type="slidenum">
              <a:rPr lang="pt-BR" smtClean="0"/>
              <a:t>‹nº›</a:t>
            </a:fld>
            <a:endParaRPr lang="pt-BR"/>
          </a:p>
        </p:txBody>
      </p:sp>
    </p:spTree>
    <p:extLst>
      <p:ext uri="{BB962C8B-B14F-4D97-AF65-F5344CB8AC3E}">
        <p14:creationId xmlns:p14="http://schemas.microsoft.com/office/powerpoint/2010/main" val="2040624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286000" y="3105835"/>
            <a:ext cx="4572000" cy="646331"/>
          </a:xfrm>
          <a:prstGeom prst="rect">
            <a:avLst/>
          </a:prstGeom>
        </p:spPr>
        <p:txBody>
          <a:bodyPr>
            <a:spAutoFit/>
          </a:bodyPr>
          <a:lstStyle/>
          <a:p>
            <a:pPr algn="just"/>
            <a:r>
              <a:rPr lang="pt-BR" b="1" dirty="0" smtClean="0">
                <a:effectLst/>
              </a:rPr>
              <a:t>AULA 2 </a:t>
            </a:r>
          </a:p>
          <a:p>
            <a:pPr algn="just"/>
            <a:r>
              <a:rPr lang="pt-BR" b="1" dirty="0" smtClean="0">
                <a:effectLst/>
              </a:rPr>
              <a:t>CONCEITOS BÁSICOS DE MACROECONOMIA</a:t>
            </a:r>
            <a:endParaRPr lang="pt-BR" dirty="0">
              <a:effectLst/>
            </a:endParaRPr>
          </a:p>
        </p:txBody>
      </p:sp>
    </p:spTree>
    <p:extLst>
      <p:ext uri="{BB962C8B-B14F-4D97-AF65-F5344CB8AC3E}">
        <p14:creationId xmlns:p14="http://schemas.microsoft.com/office/powerpoint/2010/main" val="3686667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551837"/>
            <a:ext cx="4572000" cy="1754326"/>
          </a:xfrm>
          <a:prstGeom prst="rect">
            <a:avLst/>
          </a:prstGeom>
        </p:spPr>
        <p:txBody>
          <a:bodyPr>
            <a:spAutoFit/>
          </a:bodyPr>
          <a:lstStyle/>
          <a:p>
            <a:pPr algn="just"/>
            <a:r>
              <a:rPr lang="pt-BR" dirty="0" smtClean="0">
                <a:effectLst/>
                <a:ea typeface="Times New Roman"/>
              </a:rPr>
              <a:t>O PIB mede a renda dos fatores de produção dentro das fronteiras nacionais, não importa quem obtenha a renda. O PNB mede a renda dos residentes da economia, não interessando se a renda é obtida na produção interna ou na produção no exterior. </a:t>
            </a:r>
            <a:endParaRPr lang="pt-BR" dirty="0">
              <a:effectLst/>
            </a:endParaRPr>
          </a:p>
        </p:txBody>
      </p:sp>
    </p:spTree>
    <p:extLst>
      <p:ext uri="{BB962C8B-B14F-4D97-AF65-F5344CB8AC3E}">
        <p14:creationId xmlns:p14="http://schemas.microsoft.com/office/powerpoint/2010/main" val="3576424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691680" y="1997839"/>
            <a:ext cx="5166320" cy="2585323"/>
          </a:xfrm>
          <a:prstGeom prst="rect">
            <a:avLst/>
          </a:prstGeom>
        </p:spPr>
        <p:txBody>
          <a:bodyPr wrap="square">
            <a:spAutoFit/>
          </a:bodyPr>
          <a:lstStyle/>
          <a:p>
            <a:pPr algn="just"/>
            <a:r>
              <a:rPr lang="pt-BR" dirty="0" smtClean="0">
                <a:effectLst/>
                <a:ea typeface="Times New Roman"/>
              </a:rPr>
              <a:t>Exemplo: suponha que a produção doméstica vem de um poço de petróleo, cujo dono é um investidor estrangeiro (não-residente). A renda do poço não vai para a mão de residentes no país, mas para o bolso do proprietário estrangeiro.  Como o petróleo foi gerado dentro do território nacional, faz parte do PIB, mas a renda da venda do produto vai ser incluída no PNB do país de origem do investidor e não onde foi extraído o petróleo.</a:t>
            </a:r>
            <a:endParaRPr lang="pt-BR" dirty="0">
              <a:effectLst/>
            </a:endParaRPr>
          </a:p>
        </p:txBody>
      </p:sp>
    </p:spTree>
    <p:extLst>
      <p:ext uri="{BB962C8B-B14F-4D97-AF65-F5344CB8AC3E}">
        <p14:creationId xmlns:p14="http://schemas.microsoft.com/office/powerpoint/2010/main" val="2539651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63688" y="2136339"/>
            <a:ext cx="5094312" cy="2308324"/>
          </a:xfrm>
          <a:prstGeom prst="rect">
            <a:avLst/>
          </a:prstGeom>
        </p:spPr>
        <p:txBody>
          <a:bodyPr wrap="square">
            <a:spAutoFit/>
          </a:bodyPr>
          <a:lstStyle/>
          <a:p>
            <a:pPr algn="just"/>
            <a:r>
              <a:rPr lang="pt-BR" dirty="0" smtClean="0">
                <a:effectLst/>
                <a:ea typeface="Times New Roman"/>
              </a:rPr>
              <a:t>O PNB será maior do que o PIB sempre que os fatores domésticos de produção usados no exterior ganharem mais que do que os fatores estrangeiros de produção dentro da economia doméstica. Diz-se, nesse caso, que a Renda Líquida de Fatores Externos RLFE </a:t>
            </a:r>
            <a:r>
              <a:rPr lang="pt-BR" dirty="0" smtClean="0">
                <a:effectLst/>
                <a:ea typeface="Times New Roman"/>
                <a:cs typeface="Calibri"/>
              </a:rPr>
              <a:t>&gt;</a:t>
            </a:r>
            <a:r>
              <a:rPr lang="pt-BR" dirty="0" smtClean="0">
                <a:effectLst/>
                <a:ea typeface="Times New Roman"/>
              </a:rPr>
              <a:t> 0.  Portanto,</a:t>
            </a:r>
            <a:endParaRPr lang="pt-BR" dirty="0" smtClean="0">
              <a:effectLst/>
            </a:endParaRPr>
          </a:p>
          <a:p>
            <a:pPr algn="just"/>
            <a:r>
              <a:rPr lang="pt-BR" dirty="0" smtClean="0">
                <a:effectLst/>
                <a:ea typeface="Times New Roman"/>
              </a:rPr>
              <a:t>PNB = PIB + RLRE , onde: RLRE é a renda líquida recebida do exterior.</a:t>
            </a:r>
            <a:endParaRPr lang="pt-BR" dirty="0">
              <a:effectLst/>
            </a:endParaRPr>
          </a:p>
        </p:txBody>
      </p:sp>
    </p:spTree>
    <p:extLst>
      <p:ext uri="{BB962C8B-B14F-4D97-AF65-F5344CB8AC3E}">
        <p14:creationId xmlns:p14="http://schemas.microsoft.com/office/powerpoint/2010/main" val="413971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690336"/>
            <a:ext cx="4572000" cy="1477328"/>
          </a:xfrm>
          <a:prstGeom prst="rect">
            <a:avLst/>
          </a:prstGeom>
        </p:spPr>
        <p:txBody>
          <a:bodyPr>
            <a:spAutoFit/>
          </a:bodyPr>
          <a:lstStyle/>
          <a:p>
            <a:r>
              <a:rPr lang="pt-BR" dirty="0"/>
              <a:t>No caso do Brasil, o que é maior o PNB ou o PIB?</a:t>
            </a:r>
            <a:endParaRPr lang="pt-BR" dirty="0" smtClean="0">
              <a:effectLst/>
            </a:endParaRPr>
          </a:p>
          <a:p>
            <a:r>
              <a:rPr lang="pt-BR" dirty="0"/>
              <a:t> </a:t>
            </a:r>
            <a:endParaRPr lang="pt-BR" dirty="0" smtClean="0">
              <a:effectLst/>
            </a:endParaRPr>
          </a:p>
          <a:p>
            <a:r>
              <a:rPr lang="pt-BR" dirty="0"/>
              <a:t>O PNB é um bom indicador para avaliar o desenvolvimento econômico?</a:t>
            </a:r>
            <a:endParaRPr lang="pt-BR" dirty="0">
              <a:effectLst/>
            </a:endParaRPr>
          </a:p>
        </p:txBody>
      </p:sp>
    </p:spTree>
    <p:extLst>
      <p:ext uri="{BB962C8B-B14F-4D97-AF65-F5344CB8AC3E}">
        <p14:creationId xmlns:p14="http://schemas.microsoft.com/office/powerpoint/2010/main" val="202950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859340"/>
            <a:ext cx="4572000" cy="3139321"/>
          </a:xfrm>
          <a:prstGeom prst="rect">
            <a:avLst/>
          </a:prstGeom>
        </p:spPr>
        <p:txBody>
          <a:bodyPr>
            <a:spAutoFit/>
          </a:bodyPr>
          <a:lstStyle/>
          <a:p>
            <a:pPr algn="just"/>
            <a:r>
              <a:rPr lang="pt-BR" u="sng" dirty="0">
                <a:ea typeface="Times New Roman"/>
              </a:rPr>
              <a:t>Não</a:t>
            </a:r>
            <a:r>
              <a:rPr lang="pt-BR" dirty="0">
                <a:ea typeface="Times New Roman"/>
              </a:rPr>
              <a:t>, por três motivos:</a:t>
            </a:r>
            <a:endParaRPr lang="pt-BR" dirty="0"/>
          </a:p>
          <a:p>
            <a:pPr algn="just"/>
            <a:r>
              <a:rPr lang="pt-BR" dirty="0">
                <a:ea typeface="Times New Roman"/>
              </a:rPr>
              <a:t> </a:t>
            </a:r>
            <a:endParaRPr lang="pt-BR" dirty="0"/>
          </a:p>
          <a:p>
            <a:pPr algn="just"/>
            <a:r>
              <a:rPr lang="pt-BR" dirty="0">
                <a:ea typeface="Times New Roman"/>
              </a:rPr>
              <a:t>1. O PNB mede o valor da produção aos </a:t>
            </a:r>
            <a:r>
              <a:rPr lang="pt-BR" i="1" dirty="0">
                <a:ea typeface="Times New Roman"/>
              </a:rPr>
              <a:t>preços de mercado</a:t>
            </a:r>
            <a:r>
              <a:rPr lang="pt-BR" dirty="0">
                <a:ea typeface="Times New Roman"/>
              </a:rPr>
              <a:t>, onde não estão incluídos os </a:t>
            </a:r>
            <a:r>
              <a:rPr lang="pt-BR" i="1" dirty="0">
                <a:ea typeface="Times New Roman"/>
              </a:rPr>
              <a:t>custos sociais</a:t>
            </a:r>
            <a:r>
              <a:rPr lang="pt-BR" dirty="0">
                <a:ea typeface="Times New Roman"/>
              </a:rPr>
              <a:t> da produção. Por exemplo, as transações fora da economia monetária, como o trabalho doméstico ou a troca de produto por produto (escambo), não são levadas em conta. Do mesmo modo, do cálculo do valor do PNB deveriam ser subtraídos o custo social da poluição do processo de produção. </a:t>
            </a:r>
            <a:endParaRPr lang="pt-BR" dirty="0">
              <a:effectLst/>
            </a:endParaRPr>
          </a:p>
        </p:txBody>
      </p:sp>
    </p:spTree>
    <p:extLst>
      <p:ext uri="{BB962C8B-B14F-4D97-AF65-F5344CB8AC3E}">
        <p14:creationId xmlns:p14="http://schemas.microsoft.com/office/powerpoint/2010/main" val="54219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ea typeface="Times New Roman"/>
              </a:rPr>
              <a:t>2. O valor do PNB também depende dos preços de mercado do produto em cada país. Se duas economias tiverem um mesmo valor para o PNB </a:t>
            </a:r>
            <a:r>
              <a:rPr lang="pt-BR" i="1" dirty="0">
                <a:ea typeface="Times New Roman"/>
              </a:rPr>
              <a:t>per capita</a:t>
            </a:r>
            <a:r>
              <a:rPr lang="pt-BR" dirty="0">
                <a:ea typeface="Times New Roman"/>
              </a:rPr>
              <a:t>, porém se os preços do produto na economia A são menores do que na economia B, então os cidadãos da economia A conseguirão adquirir uma maior quantidade do produto e terão maior bem-estar.  </a:t>
            </a:r>
            <a:endParaRPr lang="pt-BR" dirty="0">
              <a:effectLst/>
            </a:endParaRPr>
          </a:p>
        </p:txBody>
      </p:sp>
    </p:spTree>
    <p:extLst>
      <p:ext uri="{BB962C8B-B14F-4D97-AF65-F5344CB8AC3E}">
        <p14:creationId xmlns:p14="http://schemas.microsoft.com/office/powerpoint/2010/main" val="287032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691680" y="1305342"/>
            <a:ext cx="5616624" cy="3139321"/>
          </a:xfrm>
          <a:prstGeom prst="rect">
            <a:avLst/>
          </a:prstGeom>
        </p:spPr>
        <p:txBody>
          <a:bodyPr wrap="square">
            <a:spAutoFit/>
          </a:bodyPr>
          <a:lstStyle/>
          <a:p>
            <a:pPr algn="just"/>
            <a:r>
              <a:rPr lang="pt-BR" dirty="0">
                <a:ea typeface="Times New Roman"/>
              </a:rPr>
              <a:t>3. O PNB </a:t>
            </a:r>
            <a:r>
              <a:rPr lang="pt-BR" i="1" dirty="0">
                <a:ea typeface="Times New Roman"/>
              </a:rPr>
              <a:t>per capita</a:t>
            </a:r>
            <a:r>
              <a:rPr lang="pt-BR" dirty="0">
                <a:ea typeface="Times New Roman"/>
              </a:rPr>
              <a:t> (PNB dividido pela população) não leva em consideração a desigualdade na distribuição de renda em cada país. Se existe alta concentração de renda – como no Brasil – um PNB alto não mede o desenvolvimento econômico, já que apenas uma pequena parcela da população se apropria dos frutos da produção de bens e serviços. Daí porque as Nações Unidas preferem usar como medida de desenvolvimento o IDH (Índice de Desenvolvimento Humano), com base nas pesquisas do Prêmio Nobel Amartya </a:t>
            </a:r>
            <a:r>
              <a:rPr lang="pt-BR" dirty="0" err="1">
                <a:ea typeface="Times New Roman"/>
              </a:rPr>
              <a:t>Sen</a:t>
            </a:r>
            <a:r>
              <a:rPr lang="pt-BR" dirty="0">
                <a:ea typeface="Times New Roman"/>
              </a:rPr>
              <a:t>, que inclui, além da renda </a:t>
            </a:r>
            <a:r>
              <a:rPr lang="pt-BR" i="1" dirty="0">
                <a:ea typeface="Times New Roman"/>
              </a:rPr>
              <a:t>per capita</a:t>
            </a:r>
            <a:r>
              <a:rPr lang="pt-BR" dirty="0">
                <a:ea typeface="Times New Roman"/>
              </a:rPr>
              <a:t>, indicadores de saúde e educação. </a:t>
            </a:r>
            <a:endParaRPr lang="pt-BR" dirty="0">
              <a:effectLst/>
            </a:endParaRPr>
          </a:p>
        </p:txBody>
      </p:sp>
    </p:spTree>
    <p:extLst>
      <p:ext uri="{BB962C8B-B14F-4D97-AF65-F5344CB8AC3E}">
        <p14:creationId xmlns:p14="http://schemas.microsoft.com/office/powerpoint/2010/main" val="3698972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8698" y="3244334"/>
            <a:ext cx="3746603" cy="369332"/>
          </a:xfrm>
          <a:prstGeom prst="rect">
            <a:avLst/>
          </a:prstGeom>
        </p:spPr>
        <p:txBody>
          <a:bodyPr wrap="none">
            <a:spAutoFit/>
          </a:bodyPr>
          <a:lstStyle/>
          <a:p>
            <a:pPr algn="just"/>
            <a:r>
              <a:rPr lang="pt-BR" dirty="0">
                <a:ea typeface="Times New Roman"/>
              </a:rPr>
              <a:t>VARIÁVEIS DE FLUXOS E DE ESTOQUES</a:t>
            </a:r>
            <a:endParaRPr lang="pt-BR" dirty="0">
              <a:effectLst/>
            </a:endParaRPr>
          </a:p>
        </p:txBody>
      </p:sp>
    </p:spTree>
    <p:extLst>
      <p:ext uri="{BB962C8B-B14F-4D97-AF65-F5344CB8AC3E}">
        <p14:creationId xmlns:p14="http://schemas.microsoft.com/office/powerpoint/2010/main" val="4076183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2136339"/>
            <a:ext cx="4878288" cy="2585323"/>
          </a:xfrm>
          <a:prstGeom prst="rect">
            <a:avLst/>
          </a:prstGeom>
        </p:spPr>
        <p:txBody>
          <a:bodyPr wrap="square">
            <a:spAutoFit/>
          </a:bodyPr>
          <a:lstStyle/>
          <a:p>
            <a:pPr algn="just"/>
            <a:r>
              <a:rPr lang="pt-BR" dirty="0">
                <a:ea typeface="Times New Roman"/>
              </a:rPr>
              <a:t>Um </a:t>
            </a:r>
            <a:r>
              <a:rPr lang="pt-BR" i="1" dirty="0">
                <a:ea typeface="Times New Roman"/>
              </a:rPr>
              <a:t>fluxo </a:t>
            </a:r>
            <a:r>
              <a:rPr lang="pt-BR" dirty="0">
                <a:ea typeface="Times New Roman"/>
              </a:rPr>
              <a:t>é uma magnitude econômica medida como uma taxa entre dois períodos de tempo; um </a:t>
            </a:r>
            <a:r>
              <a:rPr lang="pt-BR" i="1" dirty="0">
                <a:ea typeface="Times New Roman"/>
              </a:rPr>
              <a:t>estoque</a:t>
            </a:r>
            <a:r>
              <a:rPr lang="pt-BR" dirty="0">
                <a:ea typeface="Times New Roman"/>
              </a:rPr>
              <a:t> é uma magnitude medida em um determinado ponto do tempo. A maioria das variáveis econômicas, como o PIB e o PNB, são fluxos. Já o capital de uma economia é um estoque. Porém, o gasto para manter ou ampliar o estoque de capital de uma economia (investimento) é um fluxo.</a:t>
            </a:r>
            <a:endParaRPr lang="pt-BR" dirty="0">
              <a:effectLst/>
            </a:endParaRPr>
          </a:p>
        </p:txBody>
      </p:sp>
    </p:spTree>
    <p:extLst>
      <p:ext uri="{BB962C8B-B14F-4D97-AF65-F5344CB8AC3E}">
        <p14:creationId xmlns:p14="http://schemas.microsoft.com/office/powerpoint/2010/main" val="3669542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1691680" y="1443841"/>
                <a:ext cx="5166320" cy="3416320"/>
              </a:xfrm>
              <a:prstGeom prst="rect">
                <a:avLst/>
              </a:prstGeom>
            </p:spPr>
            <p:txBody>
              <a:bodyPr wrap="square">
                <a:spAutoFit/>
              </a:bodyPr>
              <a:lstStyle/>
              <a:p>
                <a:pPr algn="just"/>
                <a:r>
                  <a:rPr lang="pt-BR" dirty="0">
                    <a:ea typeface="Times New Roman"/>
                  </a:rPr>
                  <a:t>Seja  K =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𝐾</m:t>
                        </m:r>
                      </m:e>
                      <m:sub>
                        <m:r>
                          <a:rPr lang="pt-BR" i="1">
                            <a:effectLst/>
                            <a:latin typeface="Cambria Math"/>
                            <a:ea typeface="Times New Roman"/>
                          </a:rPr>
                          <m:t>−1</m:t>
                        </m:r>
                      </m:sub>
                    </m:sSub>
                  </m:oMath>
                </a14:m>
                <a:r>
                  <a:rPr lang="pt-BR" dirty="0">
                    <a:effectLst/>
                    <a:ea typeface="Times New Roman"/>
                  </a:rPr>
                  <a:t>  + I</a:t>
                </a:r>
                <a:endParaRPr lang="pt-BR" dirty="0">
                  <a:effectLst/>
                </a:endParaRPr>
              </a:p>
              <a:p>
                <a:pPr algn="just"/>
                <a:r>
                  <a:rPr lang="pt-BR" dirty="0">
                    <a:effectLst/>
                    <a:ea typeface="Times New Roman"/>
                  </a:rPr>
                  <a:t>A equação  mostra que o estoque de capital no fim do período atual (K) é igual ao estoque de capital no fim do período anterior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𝐾</m:t>
                        </m:r>
                      </m:e>
                      <m:sub>
                        <m:r>
                          <a:rPr lang="pt-BR" i="1">
                            <a:effectLst/>
                            <a:latin typeface="Cambria Math"/>
                            <a:ea typeface="Times New Roman"/>
                          </a:rPr>
                          <m:t>−1</m:t>
                        </m:r>
                      </m:sub>
                    </m:sSub>
                    <m:r>
                      <a:rPr lang="pt-BR" i="1">
                        <a:effectLst/>
                        <a:latin typeface="Cambria Math"/>
                        <a:ea typeface="Times New Roman"/>
                      </a:rPr>
                      <m:t>)</m:t>
                    </m:r>
                  </m:oMath>
                </a14:m>
                <a:r>
                  <a:rPr lang="pt-BR" dirty="0">
                    <a:effectLst/>
                    <a:ea typeface="Times New Roman"/>
                  </a:rPr>
                  <a:t>  mais o investimento (I) no período corrente. Mostrando de outra maneira: a mudança no estoque de capital ( K -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𝐾</m:t>
                        </m:r>
                      </m:e>
                      <m:sub>
                        <m:r>
                          <a:rPr lang="pt-BR" i="1">
                            <a:effectLst/>
                            <a:latin typeface="Cambria Math"/>
                            <a:ea typeface="Times New Roman"/>
                          </a:rPr>
                          <m:t>−1</m:t>
                        </m:r>
                      </m:sub>
                    </m:sSub>
                  </m:oMath>
                </a14:m>
                <a:r>
                  <a:rPr lang="pt-BR" dirty="0">
                    <a:effectLst/>
                    <a:ea typeface="Times New Roman"/>
                  </a:rPr>
                  <a:t>) é igual ao fluxo (I). Como parte do capital sofre um desgaste com o uso (depreciação), a equação pode ser reescrita como: K =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𝐾</m:t>
                        </m:r>
                      </m:e>
                      <m:sub>
                        <m:r>
                          <a:rPr lang="pt-BR" i="1">
                            <a:effectLst/>
                            <a:latin typeface="Cambria Math"/>
                            <a:ea typeface="Times New Roman"/>
                          </a:rPr>
                          <m:t>−1</m:t>
                        </m:r>
                      </m:sub>
                    </m:sSub>
                  </m:oMath>
                </a14:m>
                <a:r>
                  <a:rPr lang="pt-BR" dirty="0">
                    <a:effectLst/>
                    <a:ea typeface="Times New Roman"/>
                  </a:rPr>
                  <a:t>  + I – d , onde d é a depreciação. I é o investimento bruto e (I – d) é o investimento líquido. </a:t>
                </a:r>
                <a:r>
                  <a:rPr lang="pt-BR" i="1" dirty="0">
                    <a:effectLst/>
                    <a:ea typeface="Times New Roman"/>
                  </a:rPr>
                  <a:t>Investimento</a:t>
                </a:r>
                <a:r>
                  <a:rPr lang="pt-BR" dirty="0">
                    <a:effectLst/>
                    <a:ea typeface="Times New Roman"/>
                  </a:rPr>
                  <a:t>, portanto, é o que aumenta o estoque de capital da economia.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1691680" y="1443841"/>
                <a:ext cx="5166320" cy="3416320"/>
              </a:xfrm>
              <a:prstGeom prst="rect">
                <a:avLst/>
              </a:prstGeom>
              <a:blipFill rotWithShape="1">
                <a:blip r:embed="rId2"/>
                <a:stretch>
                  <a:fillRect l="-1063" t="-893" r="-1063" b="-1964"/>
                </a:stretch>
              </a:blipFill>
            </p:spPr>
            <p:txBody>
              <a:bodyPr/>
              <a:lstStyle/>
              <a:p>
                <a:r>
                  <a:rPr lang="pt-BR">
                    <a:noFill/>
                  </a:rPr>
                  <a:t> </a:t>
                </a:r>
              </a:p>
            </p:txBody>
          </p:sp>
        </mc:Fallback>
      </mc:AlternateContent>
    </p:spTree>
    <p:extLst>
      <p:ext uri="{BB962C8B-B14F-4D97-AF65-F5344CB8AC3E}">
        <p14:creationId xmlns:p14="http://schemas.microsoft.com/office/powerpoint/2010/main" val="140498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475656" y="1859340"/>
            <a:ext cx="5976664" cy="2585323"/>
          </a:xfrm>
          <a:prstGeom prst="rect">
            <a:avLst/>
          </a:prstGeom>
        </p:spPr>
        <p:txBody>
          <a:bodyPr wrap="square">
            <a:spAutoFit/>
          </a:bodyPr>
          <a:lstStyle/>
          <a:p>
            <a:pPr algn="just"/>
            <a:r>
              <a:rPr lang="pt-BR" i="1" dirty="0" smtClean="0">
                <a:effectLst/>
              </a:rPr>
              <a:t>Produto Interno Bruto </a:t>
            </a:r>
            <a:r>
              <a:rPr lang="pt-BR" dirty="0" smtClean="0">
                <a:effectLst/>
              </a:rPr>
              <a:t>(PIB) é o valor da produção trimestral/anual de bens e serviços finais, de acordo com o preço de mercado (inclui impostos indiretos e exclui subsídios do governo). </a:t>
            </a:r>
          </a:p>
          <a:p>
            <a:pPr algn="just"/>
            <a:r>
              <a:rPr lang="pt-BR" dirty="0" smtClean="0">
                <a:effectLst/>
              </a:rPr>
              <a:t>		ou</a:t>
            </a:r>
          </a:p>
          <a:p>
            <a:pPr algn="just"/>
            <a:r>
              <a:rPr lang="pt-BR" dirty="0" smtClean="0">
                <a:effectLst/>
              </a:rPr>
              <a:t>O PIB é a soma de todas as compras finais da economia = a soma do valor adicionado por todas as empresas da economia = a soma de todas as rendas dos fatores de produção (trabalho e capital) da economia.</a:t>
            </a:r>
            <a:endParaRPr lang="pt-BR" dirty="0">
              <a:effectLst/>
            </a:endParaRPr>
          </a:p>
        </p:txBody>
      </p:sp>
    </p:spTree>
    <p:extLst>
      <p:ext uri="{BB962C8B-B14F-4D97-AF65-F5344CB8AC3E}">
        <p14:creationId xmlns:p14="http://schemas.microsoft.com/office/powerpoint/2010/main" val="381695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094319" y="3244334"/>
            <a:ext cx="2955361" cy="369332"/>
          </a:xfrm>
          <a:prstGeom prst="rect">
            <a:avLst/>
          </a:prstGeom>
        </p:spPr>
        <p:txBody>
          <a:bodyPr wrap="none">
            <a:spAutoFit/>
          </a:bodyPr>
          <a:lstStyle/>
          <a:p>
            <a:r>
              <a:rPr lang="pt-BR" dirty="0">
                <a:ea typeface="Times New Roman"/>
                <a:cs typeface="Times New Roman"/>
              </a:rPr>
              <a:t>VARIÁVEIS REAIS E NOMINAIS</a:t>
            </a:r>
            <a:endParaRPr lang="pt-BR" dirty="0"/>
          </a:p>
        </p:txBody>
      </p:sp>
    </p:spTree>
    <p:extLst>
      <p:ext uri="{BB962C8B-B14F-4D97-AF65-F5344CB8AC3E}">
        <p14:creationId xmlns:p14="http://schemas.microsoft.com/office/powerpoint/2010/main" val="1466490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720840"/>
            <a:ext cx="4572000" cy="3416320"/>
          </a:xfrm>
          <a:prstGeom prst="rect">
            <a:avLst/>
          </a:prstGeom>
        </p:spPr>
        <p:txBody>
          <a:bodyPr>
            <a:spAutoFit/>
          </a:bodyPr>
          <a:lstStyle/>
          <a:p>
            <a:pPr algn="just"/>
            <a:r>
              <a:rPr lang="pt-BR" dirty="0">
                <a:ea typeface="Times New Roman"/>
              </a:rPr>
              <a:t>Na análise macroeconômica, frequentemente, é necessário fazer comparações entre variáveis em diferentes pontos do tempo. Nesses casos, é fundamental separar os aumentos no volume físico dos bens e serviços dos aumentos dos preços (inflação).  Um aumento de 5% no PNB, sem alteração nos preços, pode significar uma melhora significativa no bem-estar da população. Entretanto, se ocorrer uma elevação na mesma proporção nos preços, provavelmente, a situação da população não mudaria. </a:t>
            </a:r>
            <a:endParaRPr lang="pt-BR" dirty="0">
              <a:effectLst/>
            </a:endParaRPr>
          </a:p>
        </p:txBody>
      </p:sp>
    </p:spTree>
    <p:extLst>
      <p:ext uri="{BB962C8B-B14F-4D97-AF65-F5344CB8AC3E}">
        <p14:creationId xmlns:p14="http://schemas.microsoft.com/office/powerpoint/2010/main" val="2616758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997839"/>
            <a:ext cx="4572000" cy="2862322"/>
          </a:xfrm>
          <a:prstGeom prst="rect">
            <a:avLst/>
          </a:prstGeom>
        </p:spPr>
        <p:txBody>
          <a:bodyPr>
            <a:spAutoFit/>
          </a:bodyPr>
          <a:lstStyle/>
          <a:p>
            <a:pPr algn="just"/>
            <a:r>
              <a:rPr lang="pt-BR" dirty="0">
                <a:ea typeface="Times New Roman"/>
              </a:rPr>
              <a:t>Portanto, para calcular o crescimento </a:t>
            </a:r>
            <a:r>
              <a:rPr lang="pt-BR" i="1" dirty="0">
                <a:ea typeface="Times New Roman"/>
              </a:rPr>
              <a:t>real</a:t>
            </a:r>
            <a:r>
              <a:rPr lang="pt-BR" dirty="0">
                <a:ea typeface="Times New Roman"/>
              </a:rPr>
              <a:t> do PIB (ou de qualquer outra variável econômica) é necessário retirar o efeito da variação dos preços.  Numa comparação do PIB entre vários anos, por exemplo, escolhe-se um dos anos como ano-base (igual a 100) e considera-se que os preços ficam “congelados” a partir daí, ou seja, todos os valores do PIB nos anos seguintes são expressos a preços do ano-base (ou a preços constantes). </a:t>
            </a:r>
            <a:endParaRPr lang="pt-BR" dirty="0">
              <a:effectLst/>
            </a:endParaRPr>
          </a:p>
        </p:txBody>
      </p:sp>
    </p:spTree>
    <p:extLst>
      <p:ext uri="{BB962C8B-B14F-4D97-AF65-F5344CB8AC3E}">
        <p14:creationId xmlns:p14="http://schemas.microsoft.com/office/powerpoint/2010/main" val="2955867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518763" y="3244334"/>
            <a:ext cx="2106474" cy="369332"/>
          </a:xfrm>
          <a:prstGeom prst="rect">
            <a:avLst/>
          </a:prstGeom>
        </p:spPr>
        <p:txBody>
          <a:bodyPr wrap="none">
            <a:spAutoFit/>
          </a:bodyPr>
          <a:lstStyle/>
          <a:p>
            <a:pPr algn="just"/>
            <a:r>
              <a:rPr lang="pt-BR" dirty="0">
                <a:ea typeface="Times New Roman"/>
              </a:rPr>
              <a:t>DEFLACIONAMENTO</a:t>
            </a:r>
            <a:endParaRPr lang="pt-BR" dirty="0">
              <a:effectLst/>
            </a:endParaRPr>
          </a:p>
        </p:txBody>
      </p:sp>
    </p:spTree>
    <p:extLst>
      <p:ext uri="{BB962C8B-B14F-4D97-AF65-F5344CB8AC3E}">
        <p14:creationId xmlns:p14="http://schemas.microsoft.com/office/powerpoint/2010/main" val="3716589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997839"/>
            <a:ext cx="4878288" cy="2585323"/>
          </a:xfrm>
          <a:prstGeom prst="rect">
            <a:avLst/>
          </a:prstGeom>
        </p:spPr>
        <p:txBody>
          <a:bodyPr wrap="square">
            <a:spAutoFit/>
          </a:bodyPr>
          <a:lstStyle/>
          <a:p>
            <a:pPr algn="just"/>
            <a:r>
              <a:rPr lang="pt-BR" dirty="0">
                <a:ea typeface="Times New Roman"/>
              </a:rPr>
              <a:t>O processo pelo qual os valores nominais (a preços correntes) são transformados em valores reais (a preços constantes) é chamado de </a:t>
            </a:r>
            <a:r>
              <a:rPr lang="pt-BR" dirty="0" err="1">
                <a:ea typeface="Times New Roman"/>
              </a:rPr>
              <a:t>deflacionamento</a:t>
            </a:r>
            <a:r>
              <a:rPr lang="pt-BR" dirty="0">
                <a:ea typeface="Times New Roman"/>
              </a:rPr>
              <a:t>. Isso é feito através da utilização de um índice de preços – um número que corresponde a médias ponderadas das mudanças de preços de diversos bens e serviços.  A partir do índice de preços, calcula-se um deflator que converte os valores nominais para reais. </a:t>
            </a:r>
            <a:endParaRPr lang="pt-BR" dirty="0">
              <a:effectLst/>
            </a:endParaRPr>
          </a:p>
        </p:txBody>
      </p:sp>
    </p:spTree>
    <p:extLst>
      <p:ext uri="{BB962C8B-B14F-4D97-AF65-F5344CB8AC3E}">
        <p14:creationId xmlns:p14="http://schemas.microsoft.com/office/powerpoint/2010/main" val="3693438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ea typeface="Times New Roman"/>
              </a:rPr>
              <a:t>Suponha que se deseje calcular a evolução do salário médio real do país A de 2000 a 2006 (exemplo extraído do livro </a:t>
            </a:r>
            <a:r>
              <a:rPr lang="pt-BR" i="1" dirty="0">
                <a:ea typeface="Times New Roman"/>
              </a:rPr>
              <a:t>Macroeconomia</a:t>
            </a:r>
            <a:r>
              <a:rPr lang="pt-BR" dirty="0">
                <a:ea typeface="Times New Roman"/>
              </a:rPr>
              <a:t>, de Ana Cláudia Além). Vamos escolher o ano 2000 como base de comparação, ou seja, 2000=100. O passo seguinte é construir um deflator, dividindo-se todos os índices de preços pelo índice do ano-base e, a seguir, dividem-se os valores nominais por esse número.  </a:t>
            </a:r>
            <a:endParaRPr lang="pt-BR" dirty="0">
              <a:effectLst/>
            </a:endParaRPr>
          </a:p>
        </p:txBody>
      </p:sp>
    </p:spTree>
    <p:extLst>
      <p:ext uri="{BB962C8B-B14F-4D97-AF65-F5344CB8AC3E}">
        <p14:creationId xmlns:p14="http://schemas.microsoft.com/office/powerpoint/2010/main" val="4064376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606022421"/>
              </p:ext>
            </p:extLst>
          </p:nvPr>
        </p:nvGraphicFramePr>
        <p:xfrm>
          <a:off x="1187624" y="2060847"/>
          <a:ext cx="6552726" cy="2592289"/>
        </p:xfrm>
        <a:graphic>
          <a:graphicData uri="http://schemas.openxmlformats.org/drawingml/2006/table">
            <a:tbl>
              <a:tblPr firstRow="1" firstCol="1" bandRow="1">
                <a:tableStyleId>{5C22544A-7EE6-4342-B048-85BDC9FD1C3A}</a:tableStyleId>
              </a:tblPr>
              <a:tblGrid>
                <a:gridCol w="1091615"/>
                <a:gridCol w="1091615"/>
                <a:gridCol w="1092374"/>
                <a:gridCol w="1092374"/>
                <a:gridCol w="1092374"/>
                <a:gridCol w="1092374"/>
              </a:tblGrid>
              <a:tr h="777686">
                <a:tc>
                  <a:txBody>
                    <a:bodyPr/>
                    <a:lstStyle/>
                    <a:p>
                      <a:pPr algn="ctr">
                        <a:spcAft>
                          <a:spcPts val="0"/>
                        </a:spcAft>
                      </a:pPr>
                      <a:r>
                        <a:rPr lang="pt-BR" sz="1100" dirty="0">
                          <a:effectLst/>
                        </a:rPr>
                        <a:t>Ano</a:t>
                      </a:r>
                      <a:endParaRPr lang="pt-BR" sz="1100" dirty="0">
                        <a:effectLst/>
                        <a:latin typeface="Calibri"/>
                        <a:cs typeface="Times New Roman"/>
                      </a:endParaRPr>
                    </a:p>
                  </a:txBody>
                  <a:tcPr marL="68580" marR="68580" marT="0" marB="0"/>
                </a:tc>
                <a:tc>
                  <a:txBody>
                    <a:bodyPr/>
                    <a:lstStyle/>
                    <a:p>
                      <a:pPr algn="ctr">
                        <a:spcAft>
                          <a:spcPts val="0"/>
                        </a:spcAft>
                      </a:pPr>
                      <a:r>
                        <a:rPr lang="pt-BR" sz="1100">
                          <a:effectLst/>
                        </a:rPr>
                        <a:t>Salário médio nominal</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Índice preços 2000=100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Deflator</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Salário médio real</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Variação % real</a:t>
                      </a:r>
                      <a:endParaRPr lang="pt-BR" sz="1100">
                        <a:effectLst/>
                        <a:latin typeface="Calibri"/>
                        <a:cs typeface="Times New Roman"/>
                      </a:endParaRPr>
                    </a:p>
                  </a:txBody>
                  <a:tcPr marL="68580" marR="68580" marT="0" marB="0"/>
                </a:tc>
              </a:tr>
              <a:tr h="259229">
                <a:tc>
                  <a:txBody>
                    <a:bodyPr/>
                    <a:lstStyle/>
                    <a:p>
                      <a:pPr algn="ctr">
                        <a:spcAft>
                          <a:spcPts val="0"/>
                        </a:spcAft>
                      </a:pPr>
                      <a:r>
                        <a:rPr lang="pt-BR" sz="1100">
                          <a:effectLst/>
                        </a:rPr>
                        <a:t>2000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450.000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450.000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a:t>
                      </a:r>
                      <a:endParaRPr lang="pt-BR" sz="1100">
                        <a:effectLst/>
                        <a:latin typeface="Calibri"/>
                        <a:cs typeface="Times New Roman"/>
                      </a:endParaRPr>
                    </a:p>
                  </a:txBody>
                  <a:tcPr marL="68580" marR="68580" marT="0" marB="0"/>
                </a:tc>
              </a:tr>
              <a:tr h="259229">
                <a:tc>
                  <a:txBody>
                    <a:bodyPr/>
                    <a:lstStyle/>
                    <a:p>
                      <a:pPr algn="ctr">
                        <a:spcAft>
                          <a:spcPts val="0"/>
                        </a:spcAft>
                      </a:pPr>
                      <a:r>
                        <a:rPr lang="pt-BR" sz="1100" dirty="0">
                          <a:effectLst/>
                        </a:rPr>
                        <a:t>2001</a:t>
                      </a:r>
                      <a:endParaRPr lang="pt-BR" sz="1100" dirty="0">
                        <a:effectLst/>
                        <a:latin typeface="Calibri"/>
                        <a:cs typeface="Times New Roman"/>
                      </a:endParaRPr>
                    </a:p>
                  </a:txBody>
                  <a:tcPr marL="68580" marR="68580" marT="0" marB="0"/>
                </a:tc>
                <a:tc>
                  <a:txBody>
                    <a:bodyPr/>
                    <a:lstStyle/>
                    <a:p>
                      <a:pPr algn="ctr">
                        <a:spcAft>
                          <a:spcPts val="0"/>
                        </a:spcAft>
                      </a:pPr>
                      <a:r>
                        <a:rPr lang="pt-BR" sz="1100">
                          <a:effectLst/>
                        </a:rPr>
                        <a:t>517.500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120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1,20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431.250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-4,17</a:t>
                      </a:r>
                      <a:endParaRPr lang="pt-BR" sz="1100">
                        <a:effectLst/>
                        <a:latin typeface="Calibri"/>
                        <a:cs typeface="Times New Roman"/>
                      </a:endParaRPr>
                    </a:p>
                  </a:txBody>
                  <a:tcPr marL="68580" marR="68580" marT="0" marB="0"/>
                </a:tc>
              </a:tr>
              <a:tr h="259229">
                <a:tc>
                  <a:txBody>
                    <a:bodyPr/>
                    <a:lstStyle/>
                    <a:p>
                      <a:pPr algn="ctr">
                        <a:spcAft>
                          <a:spcPts val="0"/>
                        </a:spcAft>
                      </a:pPr>
                      <a:r>
                        <a:rPr lang="pt-BR" sz="1100">
                          <a:effectLst/>
                        </a:rPr>
                        <a:t>2002</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662.400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138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1,38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480.000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11,30</a:t>
                      </a:r>
                      <a:endParaRPr lang="pt-BR" sz="1100">
                        <a:effectLst/>
                        <a:latin typeface="Calibri"/>
                        <a:cs typeface="Times New Roman"/>
                      </a:endParaRPr>
                    </a:p>
                  </a:txBody>
                  <a:tcPr marL="68580" marR="68580" marT="0" marB="0"/>
                </a:tc>
              </a:tr>
              <a:tr h="259229">
                <a:tc>
                  <a:txBody>
                    <a:bodyPr/>
                    <a:lstStyle/>
                    <a:p>
                      <a:pPr algn="ctr">
                        <a:spcAft>
                          <a:spcPts val="0"/>
                        </a:spcAft>
                      </a:pPr>
                      <a:r>
                        <a:rPr lang="pt-BR" sz="1100">
                          <a:effectLst/>
                        </a:rPr>
                        <a:t>2003</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894.240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170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1,70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526.024</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9,59</a:t>
                      </a:r>
                      <a:endParaRPr lang="pt-BR" sz="1100">
                        <a:effectLst/>
                        <a:latin typeface="Calibri"/>
                        <a:cs typeface="Times New Roman"/>
                      </a:endParaRPr>
                    </a:p>
                  </a:txBody>
                  <a:tcPr marL="68580" marR="68580" marT="0" marB="0"/>
                </a:tc>
              </a:tr>
              <a:tr h="259229">
                <a:tc>
                  <a:txBody>
                    <a:bodyPr/>
                    <a:lstStyle/>
                    <a:p>
                      <a:pPr algn="ctr">
                        <a:spcAft>
                          <a:spcPts val="0"/>
                        </a:spcAft>
                      </a:pPr>
                      <a:r>
                        <a:rPr lang="pt-BR" sz="1100">
                          <a:effectLst/>
                        </a:rPr>
                        <a:t>2004</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1.000.000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190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1,90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526.316</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0,06</a:t>
                      </a:r>
                      <a:endParaRPr lang="pt-BR" sz="1100">
                        <a:effectLst/>
                        <a:latin typeface="Calibri"/>
                        <a:cs typeface="Times New Roman"/>
                      </a:endParaRPr>
                    </a:p>
                  </a:txBody>
                  <a:tcPr marL="68580" marR="68580" marT="0" marB="0"/>
                </a:tc>
              </a:tr>
              <a:tr h="259229">
                <a:tc>
                  <a:txBody>
                    <a:bodyPr/>
                    <a:lstStyle/>
                    <a:p>
                      <a:pPr algn="ctr">
                        <a:spcAft>
                          <a:spcPts val="0"/>
                        </a:spcAft>
                      </a:pPr>
                      <a:r>
                        <a:rPr lang="pt-BR" sz="1100" dirty="0">
                          <a:effectLst/>
                        </a:rPr>
                        <a:t>2005</a:t>
                      </a:r>
                      <a:endParaRPr lang="pt-BR" sz="1100" dirty="0">
                        <a:effectLst/>
                        <a:latin typeface="Calibri"/>
                        <a:cs typeface="Times New Roman"/>
                      </a:endParaRPr>
                    </a:p>
                  </a:txBody>
                  <a:tcPr marL="68580" marR="68580" marT="0" marB="0"/>
                </a:tc>
                <a:tc>
                  <a:txBody>
                    <a:bodyPr/>
                    <a:lstStyle/>
                    <a:p>
                      <a:pPr algn="ctr">
                        <a:spcAft>
                          <a:spcPts val="0"/>
                        </a:spcAft>
                      </a:pPr>
                      <a:r>
                        <a:rPr lang="pt-BR" sz="1100">
                          <a:effectLst/>
                        </a:rPr>
                        <a:t>1.220.000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213</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2,13</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572.770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8,83</a:t>
                      </a:r>
                      <a:endParaRPr lang="pt-BR" sz="1100">
                        <a:effectLst/>
                        <a:latin typeface="Calibri"/>
                        <a:cs typeface="Times New Roman"/>
                      </a:endParaRPr>
                    </a:p>
                  </a:txBody>
                  <a:tcPr marL="68580" marR="68580" marT="0" marB="0"/>
                </a:tc>
              </a:tr>
              <a:tr h="259229">
                <a:tc>
                  <a:txBody>
                    <a:bodyPr/>
                    <a:lstStyle/>
                    <a:p>
                      <a:pPr algn="ctr">
                        <a:spcAft>
                          <a:spcPts val="0"/>
                        </a:spcAft>
                      </a:pPr>
                      <a:r>
                        <a:rPr lang="pt-BR" sz="1100">
                          <a:effectLst/>
                        </a:rPr>
                        <a:t>2006</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1.354.200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260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2,60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520.846</a:t>
                      </a:r>
                      <a:endParaRPr lang="pt-BR" sz="1100">
                        <a:effectLst/>
                        <a:latin typeface="Calibri"/>
                        <a:cs typeface="Times New Roman"/>
                      </a:endParaRPr>
                    </a:p>
                  </a:txBody>
                  <a:tcPr marL="68580" marR="68580" marT="0" marB="0"/>
                </a:tc>
                <a:tc>
                  <a:txBody>
                    <a:bodyPr/>
                    <a:lstStyle/>
                    <a:p>
                      <a:pPr algn="ctr">
                        <a:spcAft>
                          <a:spcPts val="0"/>
                        </a:spcAft>
                      </a:pPr>
                      <a:r>
                        <a:rPr lang="pt-BR" sz="1100" dirty="0">
                          <a:effectLst/>
                        </a:rPr>
                        <a:t>-9,07</a:t>
                      </a:r>
                      <a:endParaRPr lang="pt-BR" sz="1100" dirty="0">
                        <a:effectLst/>
                        <a:latin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8114355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1763688" y="2213860"/>
                <a:ext cx="5094312" cy="2153282"/>
              </a:xfrm>
              <a:prstGeom prst="rect">
                <a:avLst/>
              </a:prstGeom>
            </p:spPr>
            <p:txBody>
              <a:bodyPr wrap="square">
                <a:spAutoFit/>
              </a:bodyPr>
              <a:lstStyle/>
              <a:p>
                <a:pPr algn="just"/>
                <a:r>
                  <a:rPr lang="pt-BR" dirty="0">
                    <a:ea typeface="Times New Roman"/>
                  </a:rPr>
                  <a:t>Pela tabela, verifica-se que o cálculo do salário médio real de 2001 = 517.500/1,20 = 431.250. Houve, portanto, uma redução de 4,17% no ano de 2001 em comparação com o ano 2000. O cálculo da variação real é: </a:t>
                </a:r>
                <a14:m>
                  <m:oMath xmlns:m="http://schemas.openxmlformats.org/officeDocument/2006/math">
                    <m:f>
                      <m:fPr>
                        <m:ctrlPr>
                          <a:rPr lang="pt-BR" i="1">
                            <a:effectLst/>
                            <a:latin typeface="Cambria Math"/>
                            <a:ea typeface="Times New Roman"/>
                          </a:rPr>
                        </m:ctrlPr>
                      </m:fPr>
                      <m:num>
                        <m:r>
                          <a:rPr lang="pt-BR" i="1">
                            <a:effectLst/>
                            <a:latin typeface="Cambria Math"/>
                            <a:ea typeface="Times New Roman"/>
                          </a:rPr>
                          <m:t>𝑣𝑎𝑙𝑜𝑟</m:t>
                        </m:r>
                        <m:r>
                          <a:rPr lang="pt-BR" i="1">
                            <a:effectLst/>
                            <a:latin typeface="Cambria Math"/>
                            <a:ea typeface="Times New Roman"/>
                          </a:rPr>
                          <m:t> </m:t>
                        </m:r>
                        <m:r>
                          <a:rPr lang="pt-BR" i="1">
                            <a:effectLst/>
                            <a:latin typeface="Cambria Math"/>
                            <a:ea typeface="Times New Roman"/>
                          </a:rPr>
                          <m:t>𝑒𝑚</m:t>
                        </m:r>
                        <m:r>
                          <a:rPr lang="pt-BR" i="1">
                            <a:effectLst/>
                            <a:latin typeface="Cambria Math"/>
                            <a:ea typeface="Times New Roman"/>
                          </a:rPr>
                          <m:t> </m:t>
                        </m:r>
                        <m:r>
                          <a:rPr lang="pt-BR" i="1">
                            <a:effectLst/>
                            <a:latin typeface="Cambria Math"/>
                            <a:ea typeface="Times New Roman"/>
                          </a:rPr>
                          <m:t>𝑡</m:t>
                        </m:r>
                      </m:num>
                      <m:den>
                        <m:r>
                          <a:rPr lang="pt-BR" i="1">
                            <a:effectLst/>
                            <a:latin typeface="Cambria Math"/>
                            <a:ea typeface="Times New Roman"/>
                          </a:rPr>
                          <m:t>𝑣𝑎𝑙𝑜𝑟</m:t>
                        </m:r>
                        <m:r>
                          <a:rPr lang="pt-BR" i="1">
                            <a:effectLst/>
                            <a:latin typeface="Cambria Math"/>
                            <a:ea typeface="Times New Roman"/>
                          </a:rPr>
                          <m:t> </m:t>
                        </m:r>
                        <m:r>
                          <a:rPr lang="pt-BR" i="1">
                            <a:effectLst/>
                            <a:latin typeface="Cambria Math"/>
                            <a:ea typeface="Times New Roman"/>
                          </a:rPr>
                          <m:t>𝑒𝑚</m:t>
                        </m:r>
                        <m:r>
                          <a:rPr lang="pt-BR" i="1">
                            <a:effectLst/>
                            <a:latin typeface="Cambria Math"/>
                            <a:ea typeface="Times New Roman"/>
                          </a:rPr>
                          <m:t> </m:t>
                        </m:r>
                        <m:r>
                          <a:rPr lang="pt-BR" i="1">
                            <a:effectLst/>
                            <a:latin typeface="Cambria Math"/>
                            <a:ea typeface="Times New Roman"/>
                          </a:rPr>
                          <m:t>𝑡</m:t>
                        </m:r>
                        <m:r>
                          <a:rPr lang="pt-BR" i="1">
                            <a:effectLst/>
                            <a:latin typeface="Cambria Math"/>
                            <a:ea typeface="Times New Roman"/>
                          </a:rPr>
                          <m:t>−1</m:t>
                        </m:r>
                      </m:den>
                    </m:f>
                  </m:oMath>
                </a14:m>
                <a:r>
                  <a:rPr lang="pt-BR" dirty="0">
                    <a:effectLst/>
                    <a:ea typeface="Times New Roman"/>
                  </a:rPr>
                  <a:t> -1 x 100. No caso, 431.250/450.000 – 1 x 100 = -4,17%</a:t>
                </a:r>
                <a:endParaRPr lang="pt-BR" dirty="0">
                  <a:effectLst/>
                </a:endParaRPr>
              </a:p>
              <a:p>
                <a:pPr algn="just"/>
                <a:r>
                  <a:rPr lang="pt-BR" dirty="0">
                    <a:effectLst/>
                    <a:ea typeface="Times New Roman"/>
                  </a:rPr>
                  <a:t>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1763688" y="2213860"/>
                <a:ext cx="5094312" cy="2153282"/>
              </a:xfrm>
              <a:prstGeom prst="rect">
                <a:avLst/>
              </a:prstGeom>
              <a:blipFill rotWithShape="1">
                <a:blip r:embed="rId2"/>
                <a:stretch>
                  <a:fillRect l="-957" t="-1416" r="-1077"/>
                </a:stretch>
              </a:blipFill>
            </p:spPr>
            <p:txBody>
              <a:bodyPr/>
              <a:lstStyle/>
              <a:p>
                <a:r>
                  <a:rPr lang="pt-BR">
                    <a:noFill/>
                  </a:rPr>
                  <a:t> </a:t>
                </a:r>
              </a:p>
            </p:txBody>
          </p:sp>
        </mc:Fallback>
      </mc:AlternateContent>
    </p:spTree>
    <p:extLst>
      <p:ext uri="{BB962C8B-B14F-4D97-AF65-F5344CB8AC3E}">
        <p14:creationId xmlns:p14="http://schemas.microsoft.com/office/powerpoint/2010/main" val="25580543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308324"/>
          </a:xfrm>
          <a:prstGeom prst="rect">
            <a:avLst/>
          </a:prstGeom>
        </p:spPr>
        <p:txBody>
          <a:bodyPr>
            <a:spAutoFit/>
          </a:bodyPr>
          <a:lstStyle/>
          <a:p>
            <a:pPr algn="just"/>
            <a:r>
              <a:rPr lang="pt-BR" dirty="0">
                <a:ea typeface="Times New Roman"/>
              </a:rPr>
              <a:t>O resultado seria o mesmo, caso fosse escolhido o ano de 2006 como base. A única diferença é que todos os índices de preços seriam divididos pelo índice de 2006. </a:t>
            </a:r>
            <a:endParaRPr lang="pt-BR" dirty="0" smtClean="0">
              <a:ea typeface="Times New Roman"/>
            </a:endParaRPr>
          </a:p>
          <a:p>
            <a:pPr algn="just"/>
            <a:r>
              <a:rPr lang="pt-BR" dirty="0" smtClean="0">
                <a:ea typeface="Times New Roman"/>
              </a:rPr>
              <a:t>Exemplo </a:t>
            </a:r>
            <a:r>
              <a:rPr lang="pt-BR" dirty="0">
                <a:ea typeface="Times New Roman"/>
              </a:rPr>
              <a:t>do cálculo do índice de preços para o ano 2000 = 100 x 100/260 = 38,46. </a:t>
            </a:r>
            <a:endParaRPr lang="pt-BR" dirty="0" smtClean="0">
              <a:ea typeface="Times New Roman"/>
            </a:endParaRPr>
          </a:p>
          <a:p>
            <a:pPr algn="just"/>
            <a:r>
              <a:rPr lang="pt-BR" dirty="0" smtClean="0">
                <a:ea typeface="Times New Roman"/>
              </a:rPr>
              <a:t>Para </a:t>
            </a:r>
            <a:r>
              <a:rPr lang="pt-BR" dirty="0">
                <a:ea typeface="Times New Roman"/>
              </a:rPr>
              <a:t>2001 = 120 x 100/260 = 46,15 e assim por diante.</a:t>
            </a:r>
            <a:endParaRPr lang="pt-BR" dirty="0">
              <a:effectLst/>
            </a:endParaRPr>
          </a:p>
        </p:txBody>
      </p:sp>
    </p:spTree>
    <p:extLst>
      <p:ext uri="{BB962C8B-B14F-4D97-AF65-F5344CB8AC3E}">
        <p14:creationId xmlns:p14="http://schemas.microsoft.com/office/powerpoint/2010/main" val="526101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257669578"/>
              </p:ext>
            </p:extLst>
          </p:nvPr>
        </p:nvGraphicFramePr>
        <p:xfrm>
          <a:off x="1115616" y="1772818"/>
          <a:ext cx="6768754" cy="2664297"/>
        </p:xfrm>
        <a:graphic>
          <a:graphicData uri="http://schemas.openxmlformats.org/drawingml/2006/table">
            <a:tbl>
              <a:tblPr firstRow="1" firstCol="1" bandRow="1">
                <a:tableStyleId>{5C22544A-7EE6-4342-B048-85BDC9FD1C3A}</a:tableStyleId>
              </a:tblPr>
              <a:tblGrid>
                <a:gridCol w="1127603"/>
                <a:gridCol w="1127603"/>
                <a:gridCol w="1128387"/>
                <a:gridCol w="1128387"/>
                <a:gridCol w="1128387"/>
                <a:gridCol w="1128387"/>
              </a:tblGrid>
              <a:tr h="799287">
                <a:tc>
                  <a:txBody>
                    <a:bodyPr/>
                    <a:lstStyle/>
                    <a:p>
                      <a:pPr algn="ctr">
                        <a:spcAft>
                          <a:spcPts val="0"/>
                        </a:spcAft>
                      </a:pPr>
                      <a:r>
                        <a:rPr lang="pt-BR" sz="1100">
                          <a:effectLst/>
                        </a:rPr>
                        <a:t>Ano</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Salário médio nominal</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Índice preços 2006=100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Deflator</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Salário médio real *</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Variação % real</a:t>
                      </a:r>
                      <a:endParaRPr lang="pt-BR" sz="1100">
                        <a:effectLst/>
                        <a:latin typeface="Calibri"/>
                        <a:cs typeface="Times New Roman"/>
                      </a:endParaRPr>
                    </a:p>
                  </a:txBody>
                  <a:tcPr marL="68580" marR="68580" marT="0" marB="0"/>
                </a:tc>
              </a:tr>
              <a:tr h="266430">
                <a:tc>
                  <a:txBody>
                    <a:bodyPr/>
                    <a:lstStyle/>
                    <a:p>
                      <a:pPr algn="ctr">
                        <a:spcAft>
                          <a:spcPts val="0"/>
                        </a:spcAft>
                      </a:pPr>
                      <a:r>
                        <a:rPr lang="pt-BR" sz="1100">
                          <a:effectLst/>
                        </a:rPr>
                        <a:t>2000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450.000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38,46</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0,3846</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1.170.000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a:t>
                      </a:r>
                      <a:endParaRPr lang="pt-BR" sz="1100">
                        <a:effectLst/>
                        <a:latin typeface="Calibri"/>
                        <a:cs typeface="Times New Roman"/>
                      </a:endParaRPr>
                    </a:p>
                  </a:txBody>
                  <a:tcPr marL="68580" marR="68580" marT="0" marB="0"/>
                </a:tc>
              </a:tr>
              <a:tr h="266430">
                <a:tc>
                  <a:txBody>
                    <a:bodyPr/>
                    <a:lstStyle/>
                    <a:p>
                      <a:pPr algn="ctr">
                        <a:spcAft>
                          <a:spcPts val="0"/>
                        </a:spcAft>
                      </a:pPr>
                      <a:r>
                        <a:rPr lang="pt-BR" sz="1100">
                          <a:effectLst/>
                        </a:rPr>
                        <a:t>2001</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517.500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46,15</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0,4615</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1.121.250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-4,17</a:t>
                      </a:r>
                      <a:endParaRPr lang="pt-BR" sz="1100">
                        <a:effectLst/>
                        <a:latin typeface="Calibri"/>
                        <a:cs typeface="Times New Roman"/>
                      </a:endParaRPr>
                    </a:p>
                  </a:txBody>
                  <a:tcPr marL="68580" marR="68580" marT="0" marB="0"/>
                </a:tc>
              </a:tr>
              <a:tr h="266430">
                <a:tc>
                  <a:txBody>
                    <a:bodyPr/>
                    <a:lstStyle/>
                    <a:p>
                      <a:pPr algn="ctr">
                        <a:spcAft>
                          <a:spcPts val="0"/>
                        </a:spcAft>
                      </a:pPr>
                      <a:r>
                        <a:rPr lang="pt-BR" sz="1100">
                          <a:effectLst/>
                        </a:rPr>
                        <a:t>2002</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662.400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53,08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0,5308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1.248.000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11,30</a:t>
                      </a:r>
                      <a:endParaRPr lang="pt-BR" sz="1100">
                        <a:effectLst/>
                        <a:latin typeface="Calibri"/>
                        <a:cs typeface="Times New Roman"/>
                      </a:endParaRPr>
                    </a:p>
                  </a:txBody>
                  <a:tcPr marL="68580" marR="68580" marT="0" marB="0"/>
                </a:tc>
              </a:tr>
              <a:tr h="266430">
                <a:tc>
                  <a:txBody>
                    <a:bodyPr/>
                    <a:lstStyle/>
                    <a:p>
                      <a:pPr algn="ctr">
                        <a:spcAft>
                          <a:spcPts val="0"/>
                        </a:spcAft>
                      </a:pPr>
                      <a:r>
                        <a:rPr lang="pt-BR" sz="1100">
                          <a:effectLst/>
                        </a:rPr>
                        <a:t>2003</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894.240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65,38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0,6538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1.367.661</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9,59</a:t>
                      </a:r>
                      <a:endParaRPr lang="pt-BR" sz="1100">
                        <a:effectLst/>
                        <a:latin typeface="Calibri"/>
                        <a:cs typeface="Times New Roman"/>
                      </a:endParaRPr>
                    </a:p>
                  </a:txBody>
                  <a:tcPr marL="68580" marR="68580" marT="0" marB="0"/>
                </a:tc>
              </a:tr>
              <a:tr h="266430">
                <a:tc>
                  <a:txBody>
                    <a:bodyPr/>
                    <a:lstStyle/>
                    <a:p>
                      <a:pPr algn="ctr">
                        <a:spcAft>
                          <a:spcPts val="0"/>
                        </a:spcAft>
                      </a:pPr>
                      <a:r>
                        <a:rPr lang="pt-BR" sz="1100">
                          <a:effectLst/>
                        </a:rPr>
                        <a:t>2004</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1.000.000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73,08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0,7308</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1.368.421</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0,06</a:t>
                      </a:r>
                      <a:endParaRPr lang="pt-BR" sz="1100">
                        <a:effectLst/>
                        <a:latin typeface="Calibri"/>
                        <a:cs typeface="Times New Roman"/>
                      </a:endParaRPr>
                    </a:p>
                  </a:txBody>
                  <a:tcPr marL="68580" marR="68580" marT="0" marB="0"/>
                </a:tc>
              </a:tr>
              <a:tr h="266430">
                <a:tc>
                  <a:txBody>
                    <a:bodyPr/>
                    <a:lstStyle/>
                    <a:p>
                      <a:pPr algn="ctr">
                        <a:spcAft>
                          <a:spcPts val="0"/>
                        </a:spcAft>
                      </a:pPr>
                      <a:r>
                        <a:rPr lang="pt-BR" sz="1100">
                          <a:effectLst/>
                        </a:rPr>
                        <a:t>2005</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1.220.000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81,92</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0,8192</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1.489.202</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8,83</a:t>
                      </a:r>
                      <a:endParaRPr lang="pt-BR" sz="1100">
                        <a:effectLst/>
                        <a:latin typeface="Calibri"/>
                        <a:cs typeface="Times New Roman"/>
                      </a:endParaRPr>
                    </a:p>
                  </a:txBody>
                  <a:tcPr marL="68580" marR="68580" marT="0" marB="0"/>
                </a:tc>
              </a:tr>
              <a:tr h="266430">
                <a:tc>
                  <a:txBody>
                    <a:bodyPr/>
                    <a:lstStyle/>
                    <a:p>
                      <a:pPr algn="ctr">
                        <a:spcAft>
                          <a:spcPts val="0"/>
                        </a:spcAft>
                      </a:pPr>
                      <a:r>
                        <a:rPr lang="pt-BR" sz="1100">
                          <a:effectLst/>
                        </a:rPr>
                        <a:t>2006</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1.354.200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100,00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1,00</a:t>
                      </a:r>
                      <a:endParaRPr lang="pt-BR" sz="1100">
                        <a:effectLst/>
                        <a:latin typeface="Calibri"/>
                        <a:cs typeface="Times New Roman"/>
                      </a:endParaRPr>
                    </a:p>
                  </a:txBody>
                  <a:tcPr marL="68580" marR="68580" marT="0" marB="0"/>
                </a:tc>
                <a:tc>
                  <a:txBody>
                    <a:bodyPr/>
                    <a:lstStyle/>
                    <a:p>
                      <a:pPr algn="ctr">
                        <a:spcAft>
                          <a:spcPts val="0"/>
                        </a:spcAft>
                      </a:pPr>
                      <a:r>
                        <a:rPr lang="pt-BR" sz="1100">
                          <a:effectLst/>
                        </a:rPr>
                        <a:t>1.354.200</a:t>
                      </a:r>
                      <a:endParaRPr lang="pt-BR" sz="1100">
                        <a:effectLst/>
                        <a:latin typeface="Calibri"/>
                        <a:cs typeface="Times New Roman"/>
                      </a:endParaRPr>
                    </a:p>
                  </a:txBody>
                  <a:tcPr marL="68580" marR="68580" marT="0" marB="0"/>
                </a:tc>
                <a:tc>
                  <a:txBody>
                    <a:bodyPr/>
                    <a:lstStyle/>
                    <a:p>
                      <a:pPr algn="ctr">
                        <a:spcAft>
                          <a:spcPts val="0"/>
                        </a:spcAft>
                      </a:pPr>
                      <a:r>
                        <a:rPr lang="pt-BR" sz="1100" dirty="0">
                          <a:effectLst/>
                        </a:rPr>
                        <a:t>-9,07</a:t>
                      </a:r>
                      <a:endParaRPr lang="pt-BR" sz="1100" dirty="0">
                        <a:effectLst/>
                        <a:latin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373958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030392" y="3244334"/>
            <a:ext cx="3083216" cy="369332"/>
          </a:xfrm>
          <a:prstGeom prst="rect">
            <a:avLst/>
          </a:prstGeom>
        </p:spPr>
        <p:txBody>
          <a:bodyPr wrap="none">
            <a:spAutoFit/>
          </a:bodyPr>
          <a:lstStyle/>
          <a:p>
            <a:pPr algn="just"/>
            <a:r>
              <a:rPr lang="pt-BR" dirty="0" smtClean="0">
                <a:effectLst/>
              </a:rPr>
              <a:t>MÉTODOS DE CÁLCULO DO PIB</a:t>
            </a:r>
            <a:endParaRPr lang="pt-BR" dirty="0">
              <a:effectLst/>
            </a:endParaRPr>
          </a:p>
        </p:txBody>
      </p:sp>
    </p:spTree>
    <p:extLst>
      <p:ext uri="{BB962C8B-B14F-4D97-AF65-F5344CB8AC3E}">
        <p14:creationId xmlns:p14="http://schemas.microsoft.com/office/powerpoint/2010/main" val="24674939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918470" y="3244334"/>
            <a:ext cx="3307059" cy="369332"/>
          </a:xfrm>
          <a:prstGeom prst="rect">
            <a:avLst/>
          </a:prstGeom>
        </p:spPr>
        <p:txBody>
          <a:bodyPr wrap="none">
            <a:spAutoFit/>
          </a:bodyPr>
          <a:lstStyle/>
          <a:p>
            <a:pPr algn="just"/>
            <a:r>
              <a:rPr lang="pt-BR" dirty="0">
                <a:ea typeface="Times New Roman"/>
              </a:rPr>
              <a:t>COMO SE CALCULA O DEFLATOR?</a:t>
            </a:r>
            <a:endParaRPr lang="pt-BR" dirty="0">
              <a:effectLst/>
            </a:endParaRPr>
          </a:p>
        </p:txBody>
      </p:sp>
    </p:spTree>
    <p:extLst>
      <p:ext uri="{BB962C8B-B14F-4D97-AF65-F5344CB8AC3E}">
        <p14:creationId xmlns:p14="http://schemas.microsoft.com/office/powerpoint/2010/main" val="15539250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63688" y="1859340"/>
            <a:ext cx="5094312" cy="2585323"/>
          </a:xfrm>
          <a:prstGeom prst="rect">
            <a:avLst/>
          </a:prstGeom>
        </p:spPr>
        <p:txBody>
          <a:bodyPr wrap="square">
            <a:spAutoFit/>
          </a:bodyPr>
          <a:lstStyle/>
          <a:p>
            <a:pPr algn="just"/>
            <a:r>
              <a:rPr lang="pt-BR" dirty="0">
                <a:ea typeface="Times New Roman"/>
              </a:rPr>
              <a:t>Geralmente, o deflator é obtido através dos índices de preços calculados por várias instituições de pesquisa. As principais instituições que calculam índices de preços de cobertura nacional (regiões metropolitanas) são o IBGE e a FGV. As diferenças entre os índices de preços decorrem: a) da cesta de produtos e serviços considerada no cálculo; b) das faixas de renda da pesquisa; c) da abrangência espacial; d) dos períodos de coleta e divulgação.</a:t>
            </a:r>
            <a:endParaRPr lang="pt-BR" dirty="0">
              <a:effectLst/>
            </a:endParaRPr>
          </a:p>
        </p:txBody>
      </p:sp>
    </p:spTree>
    <p:extLst>
      <p:ext uri="{BB962C8B-B14F-4D97-AF65-F5344CB8AC3E}">
        <p14:creationId xmlns:p14="http://schemas.microsoft.com/office/powerpoint/2010/main" val="4225942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052994" y="3244334"/>
            <a:ext cx="3038011" cy="369332"/>
          </a:xfrm>
          <a:prstGeom prst="rect">
            <a:avLst/>
          </a:prstGeom>
        </p:spPr>
        <p:txBody>
          <a:bodyPr wrap="none">
            <a:spAutoFit/>
          </a:bodyPr>
          <a:lstStyle/>
          <a:p>
            <a:pPr algn="just"/>
            <a:r>
              <a:rPr lang="pt-BR" dirty="0">
                <a:ea typeface="Times New Roman"/>
              </a:rPr>
              <a:t>CÁLCULO DO DÉFICIT PÚBLICO</a:t>
            </a:r>
            <a:endParaRPr lang="pt-BR" dirty="0">
              <a:effectLst/>
            </a:endParaRPr>
          </a:p>
        </p:txBody>
      </p:sp>
    </p:spTree>
    <p:extLst>
      <p:ext uri="{BB962C8B-B14F-4D97-AF65-F5344CB8AC3E}">
        <p14:creationId xmlns:p14="http://schemas.microsoft.com/office/powerpoint/2010/main" val="4230167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ea typeface="Times New Roman"/>
              </a:rPr>
              <a:t>1. Pelo conceito “acima da linha”, o déficit público é medido pela diferença entre o total das despesas e o total das receitas do setor público, que aparecem discriminadas em diferentes níveis.  Isso permite que se identifiquem as causas do déficit em determinado período. No Brasil, as estatísticas “acima da linha”, regulares e sistemáticas, referem-se apenas ao governo central.</a:t>
            </a:r>
            <a:endParaRPr lang="pt-BR" dirty="0">
              <a:effectLst/>
            </a:endParaRPr>
          </a:p>
        </p:txBody>
      </p:sp>
    </p:spTree>
    <p:extLst>
      <p:ext uri="{BB962C8B-B14F-4D97-AF65-F5344CB8AC3E}">
        <p14:creationId xmlns:p14="http://schemas.microsoft.com/office/powerpoint/2010/main" val="35443986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051720" y="2274838"/>
            <a:ext cx="4806280" cy="2308324"/>
          </a:xfrm>
          <a:prstGeom prst="rect">
            <a:avLst/>
          </a:prstGeom>
        </p:spPr>
        <p:txBody>
          <a:bodyPr wrap="square">
            <a:spAutoFit/>
          </a:bodyPr>
          <a:lstStyle/>
          <a:p>
            <a:pPr algn="just"/>
            <a:r>
              <a:rPr lang="pt-BR" dirty="0">
                <a:ea typeface="Times New Roman"/>
              </a:rPr>
              <a:t>2. Pelo conceito “abaixo da linha”, o déficit é medido apenas pela variação do endividamento do governo, sem permitir a visualização das causas que explicam o comportamento da despesa/receita. Esse é o conceito oficial de déficit público no Brasil e é </a:t>
            </a:r>
            <a:r>
              <a:rPr lang="pt-BR" dirty="0" smtClean="0">
                <a:ea typeface="Times New Roman"/>
              </a:rPr>
              <a:t>divulgado como </a:t>
            </a:r>
            <a:r>
              <a:rPr lang="pt-BR" dirty="0">
                <a:ea typeface="Times New Roman"/>
              </a:rPr>
              <a:t>Necessidades de Financiamento do Setor Público (NFSP).</a:t>
            </a:r>
            <a:endParaRPr lang="pt-BR" dirty="0">
              <a:effectLst/>
            </a:endParaRPr>
          </a:p>
        </p:txBody>
      </p:sp>
    </p:spTree>
    <p:extLst>
      <p:ext uri="{BB962C8B-B14F-4D97-AF65-F5344CB8AC3E}">
        <p14:creationId xmlns:p14="http://schemas.microsoft.com/office/powerpoint/2010/main" val="29906703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ea typeface="Times New Roman"/>
              </a:rPr>
              <a:t>As NFSP incluem todos os gastos do governo, inclusive despesas financeiras com juros da dívida pública. Correspondem ao déficit total consolidado do governo (União + estados + municípios + estatais) ou ao </a:t>
            </a:r>
            <a:r>
              <a:rPr lang="pt-BR" i="1" dirty="0">
                <a:ea typeface="Times New Roman"/>
              </a:rPr>
              <a:t>déficit nominal</a:t>
            </a:r>
            <a:r>
              <a:rPr lang="pt-BR" dirty="0">
                <a:ea typeface="Times New Roman"/>
              </a:rPr>
              <a:t>. Quando se retira o montante gasto com o pagamento de juros da dívida pública chega-se ao conceito mais restrito de NFSP no conceito primário ou simplesmente </a:t>
            </a:r>
            <a:r>
              <a:rPr lang="pt-BR" i="1" dirty="0">
                <a:ea typeface="Times New Roman"/>
              </a:rPr>
              <a:t>déficit primário</a:t>
            </a:r>
            <a:r>
              <a:rPr lang="pt-BR" dirty="0">
                <a:ea typeface="Times New Roman"/>
              </a:rPr>
              <a:t>. </a:t>
            </a:r>
            <a:endParaRPr lang="pt-BR" dirty="0">
              <a:effectLst/>
            </a:endParaRPr>
          </a:p>
        </p:txBody>
      </p:sp>
    </p:spTree>
    <p:extLst>
      <p:ext uri="{BB962C8B-B14F-4D97-AF65-F5344CB8AC3E}">
        <p14:creationId xmlns:p14="http://schemas.microsoft.com/office/powerpoint/2010/main" val="3304286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07704" y="2745736"/>
            <a:ext cx="4950296" cy="1366528"/>
          </a:xfrm>
          <a:prstGeom prst="rect">
            <a:avLst/>
          </a:prstGeom>
        </p:spPr>
        <p:txBody>
          <a:bodyPr wrap="square">
            <a:spAutoFit/>
          </a:bodyPr>
          <a:lstStyle/>
          <a:p>
            <a:pPr algn="just">
              <a:lnSpc>
                <a:spcPct val="115000"/>
              </a:lnSpc>
              <a:spcAft>
                <a:spcPts val="1000"/>
              </a:spcAft>
            </a:pPr>
            <a:r>
              <a:rPr lang="pt-BR" dirty="0">
                <a:ea typeface="Calibri"/>
                <a:cs typeface="Times New Roman"/>
              </a:rPr>
              <a:t>A </a:t>
            </a:r>
            <a:r>
              <a:rPr lang="pt-BR" b="1" dirty="0">
                <a:ea typeface="Calibri"/>
                <a:cs typeface="Times New Roman"/>
              </a:rPr>
              <a:t>carga tributária bruta</a:t>
            </a:r>
            <a:r>
              <a:rPr lang="pt-BR" dirty="0">
                <a:ea typeface="Calibri"/>
                <a:cs typeface="Times New Roman"/>
              </a:rPr>
              <a:t> refere-se ao total da arrecadação fiscal do governo, que corresponde a soma dos impostos diretos e indiretos e outras receitas correntes</a:t>
            </a:r>
            <a:endParaRPr lang="pt-BR" sz="1600" dirty="0">
              <a:ea typeface="Calibri"/>
              <a:cs typeface="Times New Roman"/>
            </a:endParaRPr>
          </a:p>
        </p:txBody>
      </p:sp>
    </p:spTree>
    <p:extLst>
      <p:ext uri="{BB962C8B-B14F-4D97-AF65-F5344CB8AC3E}">
        <p14:creationId xmlns:p14="http://schemas.microsoft.com/office/powerpoint/2010/main" val="25716336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Retângulo 3"/>
              <p:cNvSpPr/>
              <p:nvPr/>
            </p:nvSpPr>
            <p:spPr>
              <a:xfrm>
                <a:off x="1763688" y="2816428"/>
                <a:ext cx="5094312" cy="948145"/>
              </a:xfrm>
              <a:prstGeom prst="rect">
                <a:avLst/>
              </a:prstGeom>
            </p:spPr>
            <p:txBody>
              <a:bodyPr wrap="square">
                <a:spAutoFit/>
              </a:bodyPr>
              <a:lstStyle/>
              <a:p>
                <a:r>
                  <a:rPr lang="pt-BR" dirty="0"/>
                  <a:t>Índice da carga tributária bruta = </a:t>
                </a:r>
                <a:r>
                  <a:rPr lang="pt-BR" u="sng" dirty="0">
                    <a:effectLst/>
                  </a:rPr>
                  <a:t>impostos indiretos + impostos diretos</a:t>
                </a:r>
                <a:r>
                  <a:rPr lang="pt-BR" dirty="0">
                    <a:effectLst/>
                  </a:rPr>
                  <a:t> </a:t>
                </a:r>
                <a:r>
                  <a:rPr lang="pt-BR" dirty="0" smtClean="0">
                    <a:effectLst/>
                  </a:rPr>
                  <a:t> x </a:t>
                </a:r>
                <a:r>
                  <a:rPr lang="pt-BR" dirty="0">
                    <a:effectLst/>
                  </a:rPr>
                  <a:t>100</a:t>
                </a:r>
              </a:p>
              <a:p>
                <a:r>
                  <a:rPr lang="pt-BR" dirty="0">
                    <a:effectLst/>
                  </a:rPr>
                  <a:t>	</a:t>
                </a:r>
                <a14:m>
                  <m:oMath xmlns:m="http://schemas.openxmlformats.org/officeDocument/2006/math">
                    <m:sSub>
                      <m:sSubPr>
                        <m:ctrlPr>
                          <a:rPr lang="pt-BR" i="1"/>
                        </m:ctrlPr>
                      </m:sSubPr>
                      <m:e>
                        <m:r>
                          <a:rPr lang="pt-BR" i="1"/>
                          <m:t>𝑃𝐼𝐵</m:t>
                        </m:r>
                      </m:e>
                      <m:sub>
                        <m:r>
                          <a:rPr lang="pt-BR" i="1"/>
                          <m:t>𝑝𝑚</m:t>
                        </m:r>
                      </m:sub>
                    </m:sSub>
                  </m:oMath>
                </a14:m>
                <a:endParaRPr lang="pt-BR" dirty="0">
                  <a:effectLst/>
                </a:endParaRPr>
              </a:p>
            </p:txBody>
          </p:sp>
        </mc:Choice>
        <mc:Fallback>
          <p:sp>
            <p:nvSpPr>
              <p:cNvPr id="4" name="Retângulo 3"/>
              <p:cNvSpPr>
                <a:spLocks noRot="1" noChangeAspect="1" noMove="1" noResize="1" noEditPoints="1" noAdjustHandles="1" noChangeArrowheads="1" noChangeShapeType="1" noTextEdit="1"/>
              </p:cNvSpPr>
              <p:nvPr/>
            </p:nvSpPr>
            <p:spPr>
              <a:xfrm>
                <a:off x="1763688" y="2816428"/>
                <a:ext cx="5094312" cy="948145"/>
              </a:xfrm>
              <a:prstGeom prst="rect">
                <a:avLst/>
              </a:prstGeom>
              <a:blipFill rotWithShape="1">
                <a:blip r:embed="rId2"/>
                <a:stretch>
                  <a:fillRect l="-957" t="-3205" r="-120" b="-641"/>
                </a:stretch>
              </a:blipFill>
            </p:spPr>
            <p:txBody>
              <a:bodyPr/>
              <a:lstStyle/>
              <a:p>
                <a:r>
                  <a:rPr lang="pt-BR">
                    <a:noFill/>
                  </a:rPr>
                  <a:t> </a:t>
                </a:r>
              </a:p>
            </p:txBody>
          </p:sp>
        </mc:Fallback>
      </mc:AlternateContent>
    </p:spTree>
    <p:extLst>
      <p:ext uri="{BB962C8B-B14F-4D97-AF65-F5344CB8AC3E}">
        <p14:creationId xmlns:p14="http://schemas.microsoft.com/office/powerpoint/2010/main" val="18722709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905011"/>
            <a:ext cx="4572000" cy="1047979"/>
          </a:xfrm>
          <a:prstGeom prst="rect">
            <a:avLst/>
          </a:prstGeom>
        </p:spPr>
        <p:txBody>
          <a:bodyPr>
            <a:spAutoFit/>
          </a:bodyPr>
          <a:lstStyle/>
          <a:p>
            <a:pPr>
              <a:lnSpc>
                <a:spcPct val="115000"/>
              </a:lnSpc>
              <a:spcAft>
                <a:spcPts val="1000"/>
              </a:spcAft>
            </a:pPr>
            <a:r>
              <a:rPr lang="pt-BR" dirty="0">
                <a:ea typeface="Calibri"/>
                <a:cs typeface="Times New Roman"/>
              </a:rPr>
              <a:t>A </a:t>
            </a:r>
            <a:r>
              <a:rPr lang="pt-BR" b="1" dirty="0">
                <a:ea typeface="Calibri"/>
                <a:cs typeface="Times New Roman"/>
              </a:rPr>
              <a:t>carga tributária líquida</a:t>
            </a:r>
            <a:r>
              <a:rPr lang="pt-BR" dirty="0">
                <a:ea typeface="Calibri"/>
                <a:cs typeface="Times New Roman"/>
              </a:rPr>
              <a:t> é a diferença entre a carga tributária bruta e as transferências e subsídios ao setor privado.</a:t>
            </a:r>
            <a:endParaRPr lang="pt-BR" sz="1600" dirty="0">
              <a:ea typeface="Calibri"/>
              <a:cs typeface="Times New Roman"/>
            </a:endParaRPr>
          </a:p>
        </p:txBody>
      </p:sp>
    </p:spTree>
    <p:extLst>
      <p:ext uri="{BB962C8B-B14F-4D97-AF65-F5344CB8AC3E}">
        <p14:creationId xmlns:p14="http://schemas.microsoft.com/office/powerpoint/2010/main" val="4292174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Retângulo 3"/>
              <p:cNvSpPr/>
              <p:nvPr/>
            </p:nvSpPr>
            <p:spPr>
              <a:xfrm>
                <a:off x="827584" y="2679628"/>
                <a:ext cx="6696744" cy="1221745"/>
              </a:xfrm>
              <a:prstGeom prst="rect">
                <a:avLst/>
              </a:prstGeom>
            </p:spPr>
            <p:txBody>
              <a:bodyPr wrap="square">
                <a:spAutoFit/>
              </a:bodyPr>
              <a:lstStyle/>
              <a:p>
                <a:r>
                  <a:rPr lang="pt-BR" dirty="0"/>
                  <a:t>Índice da carga tributária líquida = </a:t>
                </a:r>
                <a:endParaRPr lang="pt-BR" dirty="0" smtClean="0"/>
              </a:p>
              <a:p>
                <a:r>
                  <a:rPr lang="pt-BR" dirty="0" smtClean="0"/>
                  <a:t>impostos </a:t>
                </a:r>
                <a:r>
                  <a:rPr lang="pt-BR" dirty="0"/>
                  <a:t>indiretos + impostos diretos – transferências  </a:t>
                </a:r>
                <a:r>
                  <a:rPr lang="pt-BR" dirty="0" smtClean="0"/>
                  <a:t>e  subsídios </a:t>
                </a:r>
                <a:r>
                  <a:rPr lang="pt-BR" dirty="0"/>
                  <a:t>ao setor privado/ </a:t>
                </a:r>
                <a14:m>
                  <m:oMath xmlns:m="http://schemas.openxmlformats.org/officeDocument/2006/math">
                    <m:sSub>
                      <m:sSubPr>
                        <m:ctrlPr>
                          <a:rPr lang="pt-BR" i="1">
                            <a:effectLst/>
                            <a:latin typeface="Cambria Math"/>
                          </a:rPr>
                        </m:ctrlPr>
                      </m:sSubPr>
                      <m:e>
                        <m:r>
                          <a:rPr lang="pt-BR" i="1">
                            <a:effectLst/>
                            <a:latin typeface="Cambria Math"/>
                          </a:rPr>
                          <m:t>𝑃𝐼𝐵</m:t>
                        </m:r>
                      </m:e>
                      <m:sub>
                        <m:r>
                          <a:rPr lang="pt-BR" i="1">
                            <a:effectLst/>
                            <a:latin typeface="Cambria Math"/>
                          </a:rPr>
                          <m:t>𝑝𝑚</m:t>
                        </m:r>
                      </m:sub>
                    </m:sSub>
                  </m:oMath>
                </a14:m>
                <a:r>
                  <a:rPr lang="pt-BR" dirty="0">
                    <a:effectLst/>
                    <a:ea typeface="Times New Roman"/>
                  </a:rPr>
                  <a:t>  x 100</a:t>
                </a:r>
                <a:endParaRPr lang="pt-BR" dirty="0">
                  <a:effectLst/>
                </a:endParaRPr>
              </a:p>
              <a:p>
                <a:r>
                  <a:rPr lang="pt-BR" dirty="0">
                    <a:effectLst/>
                    <a:ea typeface="Times New Roman"/>
                  </a:rPr>
                  <a:t> </a:t>
                </a:r>
                <a:endParaRPr lang="pt-BR" dirty="0">
                  <a:effectLst/>
                </a:endParaRPr>
              </a:p>
            </p:txBody>
          </p:sp>
        </mc:Choice>
        <mc:Fallback>
          <p:sp>
            <p:nvSpPr>
              <p:cNvPr id="4" name="Retângulo 3"/>
              <p:cNvSpPr>
                <a:spLocks noRot="1" noChangeAspect="1" noMove="1" noResize="1" noEditPoints="1" noAdjustHandles="1" noChangeArrowheads="1" noChangeShapeType="1" noTextEdit="1"/>
              </p:cNvSpPr>
              <p:nvPr/>
            </p:nvSpPr>
            <p:spPr>
              <a:xfrm>
                <a:off x="827584" y="2679628"/>
                <a:ext cx="6696744" cy="1221745"/>
              </a:xfrm>
              <a:prstGeom prst="rect">
                <a:avLst/>
              </a:prstGeom>
              <a:blipFill rotWithShape="1">
                <a:blip r:embed="rId2"/>
                <a:stretch>
                  <a:fillRect l="-820" t="-2500" r="-820"/>
                </a:stretch>
              </a:blipFill>
            </p:spPr>
            <p:txBody>
              <a:bodyPr/>
              <a:lstStyle/>
              <a:p>
                <a:r>
                  <a:rPr lang="pt-BR">
                    <a:noFill/>
                  </a:rPr>
                  <a:t> </a:t>
                </a:r>
              </a:p>
            </p:txBody>
          </p:sp>
        </mc:Fallback>
      </mc:AlternateContent>
    </p:spTree>
    <p:extLst>
      <p:ext uri="{BB962C8B-B14F-4D97-AF65-F5344CB8AC3E}">
        <p14:creationId xmlns:p14="http://schemas.microsoft.com/office/powerpoint/2010/main" val="3394033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1691680" y="2551837"/>
                <a:ext cx="5166320" cy="1754326"/>
              </a:xfrm>
              <a:prstGeom prst="rect">
                <a:avLst/>
              </a:prstGeom>
            </p:spPr>
            <p:txBody>
              <a:bodyPr wrap="square">
                <a:spAutoFit/>
              </a:bodyPr>
              <a:lstStyle/>
              <a:p>
                <a:pPr algn="just"/>
                <a:r>
                  <a:rPr lang="pt-BR" dirty="0" smtClean="0">
                    <a:effectLst/>
                  </a:rPr>
                  <a:t>1. </a:t>
                </a:r>
                <a:r>
                  <a:rPr lang="pt-BR" i="1" dirty="0">
                    <a:effectLst/>
                  </a:rPr>
                  <a:t>Método do</a:t>
                </a:r>
                <a:r>
                  <a:rPr lang="pt-BR" dirty="0">
                    <a:effectLst/>
                  </a:rPr>
                  <a:t> </a:t>
                </a:r>
                <a:r>
                  <a:rPr lang="pt-BR" i="1" dirty="0">
                    <a:effectLst/>
                  </a:rPr>
                  <a:t>valor adicionado</a:t>
                </a:r>
                <a:r>
                  <a:rPr lang="pt-BR" dirty="0">
                    <a:effectLst/>
                  </a:rPr>
                  <a:t> (VA)</a:t>
                </a:r>
              </a:p>
              <a:p>
                <a:pPr algn="just"/>
                <a:r>
                  <a:rPr lang="pt-BR" dirty="0">
                    <a:effectLst/>
                  </a:rPr>
                  <a:t>VA = VBP – CI</a:t>
                </a:r>
              </a:p>
              <a:p>
                <a:pPr algn="just"/>
                <a:r>
                  <a:rPr lang="pt-BR" dirty="0" smtClean="0">
                    <a:effectLst/>
                  </a:rPr>
                  <a:t>PIB  </a:t>
                </a:r>
                <a:r>
                  <a:rPr lang="pt-BR" dirty="0">
                    <a:effectLst/>
                  </a:rPr>
                  <a:t>= </a:t>
                </a:r>
                <a14:m>
                  <m:oMath xmlns:m="http://schemas.openxmlformats.org/officeDocument/2006/math">
                    <m:nary>
                      <m:naryPr>
                        <m:chr m:val="∑"/>
                        <m:limLoc m:val="undOvr"/>
                        <m:subHide m:val="on"/>
                        <m:supHide m:val="on"/>
                        <m:ctrlPr>
                          <a:rPr lang="pt-BR" i="1">
                            <a:effectLst/>
                            <a:latin typeface="Cambria Math"/>
                          </a:rPr>
                        </m:ctrlPr>
                      </m:naryPr>
                      <m:sub/>
                      <m:sup/>
                      <m:e>
                        <m:r>
                          <a:rPr lang="pt-BR" i="1">
                            <a:effectLst/>
                            <a:latin typeface="Cambria Math"/>
                          </a:rPr>
                          <m:t>𝑉𝐴</m:t>
                        </m:r>
                      </m:e>
                    </m:nary>
                  </m:oMath>
                </a14:m>
                <a:endParaRPr lang="pt-BR" dirty="0">
                  <a:effectLst/>
                </a:endParaRPr>
              </a:p>
              <a:p>
                <a:pPr algn="just"/>
                <a:r>
                  <a:rPr lang="pt-BR" dirty="0">
                    <a:effectLst/>
                    <a:ea typeface="Times New Roman"/>
                  </a:rPr>
                  <a:t> </a:t>
                </a:r>
                <a:endParaRPr lang="pt-BR" dirty="0">
                  <a:effectLst/>
                </a:endParaRPr>
              </a:p>
              <a:p>
                <a:pPr algn="just"/>
                <a:r>
                  <a:rPr lang="pt-BR" dirty="0">
                    <a:effectLst/>
                    <a:ea typeface="Times New Roman"/>
                  </a:rPr>
                  <a:t>Onde: VBP (Valor Bruto da Produção); </a:t>
                </a:r>
                <a:endParaRPr lang="pt-BR" dirty="0" smtClean="0">
                  <a:effectLst/>
                  <a:ea typeface="Times New Roman"/>
                </a:endParaRPr>
              </a:p>
              <a:p>
                <a:pPr algn="just"/>
                <a:r>
                  <a:rPr lang="pt-BR" dirty="0">
                    <a:ea typeface="Times New Roman"/>
                  </a:rPr>
                  <a:t> </a:t>
                </a:r>
                <a:r>
                  <a:rPr lang="pt-BR" dirty="0" smtClean="0">
                    <a:ea typeface="Times New Roman"/>
                  </a:rPr>
                  <a:t>           </a:t>
                </a:r>
                <a:r>
                  <a:rPr lang="pt-BR" dirty="0" smtClean="0">
                    <a:effectLst/>
                    <a:ea typeface="Times New Roman"/>
                  </a:rPr>
                  <a:t>CI </a:t>
                </a:r>
                <a:r>
                  <a:rPr lang="pt-BR" dirty="0">
                    <a:effectLst/>
                    <a:ea typeface="Times New Roman"/>
                  </a:rPr>
                  <a:t>(consumo intermediário)</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1691680" y="2551837"/>
                <a:ext cx="5166320" cy="1754326"/>
              </a:xfrm>
              <a:prstGeom prst="rect">
                <a:avLst/>
              </a:prstGeom>
              <a:blipFill rotWithShape="1">
                <a:blip r:embed="rId2"/>
                <a:stretch>
                  <a:fillRect l="-1063" t="-1742" b="-4878"/>
                </a:stretch>
              </a:blipFill>
            </p:spPr>
            <p:txBody>
              <a:bodyPr/>
              <a:lstStyle/>
              <a:p>
                <a:r>
                  <a:rPr lang="pt-BR">
                    <a:noFill/>
                  </a:rPr>
                  <a:t> </a:t>
                </a:r>
              </a:p>
            </p:txBody>
          </p:sp>
        </mc:Fallback>
      </mc:AlternateContent>
    </p:spTree>
    <p:extLst>
      <p:ext uri="{BB962C8B-B14F-4D97-AF65-F5344CB8AC3E}">
        <p14:creationId xmlns:p14="http://schemas.microsoft.com/office/powerpoint/2010/main" val="11491072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547664" y="2274838"/>
            <a:ext cx="5310336" cy="2031325"/>
          </a:xfrm>
          <a:prstGeom prst="rect">
            <a:avLst/>
          </a:prstGeom>
        </p:spPr>
        <p:txBody>
          <a:bodyPr wrap="square">
            <a:spAutoFit/>
          </a:bodyPr>
          <a:lstStyle/>
          <a:p>
            <a:pPr algn="just"/>
            <a:r>
              <a:rPr lang="pt-BR" dirty="0">
                <a:ea typeface="Times New Roman"/>
              </a:rPr>
              <a:t>Notícia de jornal (</a:t>
            </a:r>
            <a:r>
              <a:rPr lang="pt-BR" i="1" dirty="0">
                <a:ea typeface="Times New Roman"/>
              </a:rPr>
              <a:t>Valor Econômico)</a:t>
            </a:r>
            <a:endParaRPr lang="pt-BR" dirty="0"/>
          </a:p>
          <a:p>
            <a:pPr algn="just"/>
            <a:r>
              <a:rPr lang="pt-BR" dirty="0">
                <a:ea typeface="Times New Roman"/>
              </a:rPr>
              <a:t>“BRASÍLIA  -  O governo central – que reúne as contas do Tesouro Nacional, Previdência Social e Banco Central – registrou déficit primário de R$ 154,255 bilhões no fechamento de 2016. Esse valor representa 2,4% do Produto Interno Bruto (PIB) e é o pior resultado da série histórica.”</a:t>
            </a:r>
            <a:endParaRPr lang="pt-BR" dirty="0">
              <a:effectLst/>
            </a:endParaRPr>
          </a:p>
        </p:txBody>
      </p:sp>
    </p:spTree>
    <p:extLst>
      <p:ext uri="{BB962C8B-B14F-4D97-AF65-F5344CB8AC3E}">
        <p14:creationId xmlns:p14="http://schemas.microsoft.com/office/powerpoint/2010/main" val="32831934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descr="Evolução das contas públicas déficit recorde banco cental bc (Foto: Editoria de Arte/G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412776"/>
            <a:ext cx="6840760" cy="3672408"/>
          </a:xfrm>
          <a:prstGeom prst="rect">
            <a:avLst/>
          </a:prstGeom>
          <a:noFill/>
          <a:ln>
            <a:noFill/>
          </a:ln>
        </p:spPr>
      </p:pic>
    </p:spTree>
    <p:extLst>
      <p:ext uri="{BB962C8B-B14F-4D97-AF65-F5344CB8AC3E}">
        <p14:creationId xmlns:p14="http://schemas.microsoft.com/office/powerpoint/2010/main" val="27614639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p:nvPr/>
        </p:nvPicPr>
        <p:blipFill>
          <a:blip r:embed="rId2"/>
          <a:stretch>
            <a:fillRect/>
          </a:stretch>
        </p:blipFill>
        <p:spPr>
          <a:xfrm>
            <a:off x="2217737" y="1609725"/>
            <a:ext cx="4708525" cy="3638550"/>
          </a:xfrm>
          <a:prstGeom prst="rect">
            <a:avLst/>
          </a:prstGeom>
        </p:spPr>
      </p:pic>
    </p:spTree>
    <p:extLst>
      <p:ext uri="{BB962C8B-B14F-4D97-AF65-F5344CB8AC3E}">
        <p14:creationId xmlns:p14="http://schemas.microsoft.com/office/powerpoint/2010/main" val="1250236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997839"/>
            <a:ext cx="4572000" cy="2862322"/>
          </a:xfrm>
          <a:prstGeom prst="rect">
            <a:avLst/>
          </a:prstGeom>
        </p:spPr>
        <p:txBody>
          <a:bodyPr>
            <a:spAutoFit/>
          </a:bodyPr>
          <a:lstStyle/>
          <a:p>
            <a:pPr algn="just"/>
            <a:r>
              <a:rPr lang="pt-BR" dirty="0" smtClean="0">
                <a:effectLst/>
                <a:ea typeface="Times New Roman"/>
              </a:rPr>
              <a:t>2. </a:t>
            </a:r>
            <a:r>
              <a:rPr lang="pt-BR" i="1" dirty="0" smtClean="0">
                <a:effectLst/>
                <a:ea typeface="Times New Roman"/>
              </a:rPr>
              <a:t>Método do dispêndio</a:t>
            </a:r>
            <a:endParaRPr lang="pt-BR" dirty="0" smtClean="0">
              <a:effectLst/>
            </a:endParaRPr>
          </a:p>
          <a:p>
            <a:pPr algn="just"/>
            <a:r>
              <a:rPr lang="pt-BR" dirty="0" smtClean="0">
                <a:effectLst/>
                <a:ea typeface="Times New Roman"/>
              </a:rPr>
              <a:t>O PIB é medido como a soma de todas as demandas finais do produto na economia. O produto pode ser usado para consumo das famílias (C), consumo do governo (G), investimento em novo capital na economia, venda líquida  para o exterior, ou seja, exportações (X) menos importações (M).</a:t>
            </a:r>
            <a:endParaRPr lang="pt-BR" dirty="0" smtClean="0">
              <a:effectLst/>
            </a:endParaRPr>
          </a:p>
          <a:p>
            <a:r>
              <a:rPr lang="pt-BR" dirty="0" smtClean="0">
                <a:effectLst/>
                <a:ea typeface="Times New Roman"/>
              </a:rPr>
              <a:t>DA = C + i + G + (X – M), </a:t>
            </a:r>
            <a:endParaRPr lang="pt-BR" dirty="0" smtClean="0">
              <a:effectLst/>
            </a:endParaRPr>
          </a:p>
          <a:p>
            <a:pPr algn="just"/>
            <a:r>
              <a:rPr lang="pt-BR" dirty="0" smtClean="0">
                <a:effectLst/>
                <a:ea typeface="Times New Roman"/>
              </a:rPr>
              <a:t>Onde: DA = demanda agregada.</a:t>
            </a:r>
            <a:endParaRPr lang="pt-BR" dirty="0">
              <a:effectLst/>
            </a:endParaRPr>
          </a:p>
        </p:txBody>
      </p:sp>
    </p:spTree>
    <p:extLst>
      <p:ext uri="{BB962C8B-B14F-4D97-AF65-F5344CB8AC3E}">
        <p14:creationId xmlns:p14="http://schemas.microsoft.com/office/powerpoint/2010/main" val="385300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2413338"/>
                <a:ext cx="4572000" cy="2031325"/>
              </a:xfrm>
              <a:prstGeom prst="rect">
                <a:avLst/>
              </a:prstGeom>
            </p:spPr>
            <p:txBody>
              <a:bodyPr>
                <a:spAutoFit/>
              </a:bodyPr>
              <a:lstStyle/>
              <a:p>
                <a:pPr algn="just"/>
                <a:r>
                  <a:rPr lang="pt-BR" dirty="0" smtClean="0">
                    <a:effectLst/>
                    <a:ea typeface="Times New Roman"/>
                  </a:rPr>
                  <a:t>3. </a:t>
                </a:r>
                <a:r>
                  <a:rPr lang="pt-BR" i="1" dirty="0">
                    <a:effectLst/>
                    <a:ea typeface="Times New Roman"/>
                  </a:rPr>
                  <a:t>Método da Renda Interna </a:t>
                </a:r>
                <a:r>
                  <a:rPr lang="pt-BR" dirty="0">
                    <a:effectLst/>
                    <a:ea typeface="Times New Roman"/>
                  </a:rPr>
                  <a:t>(Y)</a:t>
                </a:r>
                <a:endParaRPr lang="pt-BR" dirty="0">
                  <a:effectLst/>
                </a:endParaRPr>
              </a:p>
              <a:p>
                <a:pPr algn="just"/>
                <a:r>
                  <a:rPr lang="pt-BR" dirty="0">
                    <a:effectLst/>
                    <a:ea typeface="Times New Roman"/>
                  </a:rPr>
                  <a:t>É a soma da renda do trabalho e da renda do capital. A renda do trabalho é responsável por quase 70% da renda interna.</a:t>
                </a:r>
                <a:endParaRPr lang="pt-BR" dirty="0">
                  <a:effectLst/>
                </a:endParaRPr>
              </a:p>
              <a:p>
                <a:pPr algn="just"/>
                <a:r>
                  <a:rPr lang="pt-BR" dirty="0">
                    <a:effectLst/>
                    <a:ea typeface="Times New Roman"/>
                  </a:rPr>
                  <a:t>Y = </a:t>
                </a:r>
                <a14:m>
                  <m:oMath xmlns:m="http://schemas.openxmlformats.org/officeDocument/2006/math">
                    <m:nary>
                      <m:naryPr>
                        <m:chr m:val="∑"/>
                        <m:limLoc m:val="undOvr"/>
                        <m:subHide m:val="on"/>
                        <m:supHide m:val="on"/>
                        <m:ctrlPr>
                          <a:rPr lang="pt-BR" i="1">
                            <a:effectLst/>
                            <a:latin typeface="Cambria Math"/>
                            <a:ea typeface="Times New Roman"/>
                          </a:rPr>
                        </m:ctrlPr>
                      </m:naryPr>
                      <m:sub/>
                      <m:sup/>
                      <m:e>
                        <m:r>
                          <a:rPr lang="pt-BR" i="1">
                            <a:effectLst/>
                            <a:latin typeface="Cambria Math"/>
                            <a:ea typeface="Times New Roman"/>
                          </a:rPr>
                          <m:t>𝑟𝑒𝑚𝑢𝑛𝑒𝑟𝑎</m:t>
                        </m:r>
                        <m:r>
                          <a:rPr lang="pt-BR" i="1">
                            <a:effectLst/>
                            <a:latin typeface="Cambria Math"/>
                            <a:ea typeface="Times New Roman"/>
                          </a:rPr>
                          <m:t>çã</m:t>
                        </m:r>
                        <m:r>
                          <a:rPr lang="pt-BR" i="1">
                            <a:effectLst/>
                            <a:latin typeface="Cambria Math"/>
                            <a:ea typeface="Times New Roman"/>
                          </a:rPr>
                          <m:t>𝑜</m:t>
                        </m:r>
                        <m:r>
                          <a:rPr lang="pt-BR" i="1">
                            <a:effectLst/>
                            <a:latin typeface="Cambria Math"/>
                            <a:ea typeface="Times New Roman"/>
                          </a:rPr>
                          <m:t> </m:t>
                        </m:r>
                        <m:r>
                          <a:rPr lang="pt-BR" i="1">
                            <a:effectLst/>
                            <a:latin typeface="Cambria Math"/>
                            <a:ea typeface="Times New Roman"/>
                          </a:rPr>
                          <m:t>𝐹𝑃</m:t>
                        </m:r>
                      </m:e>
                    </m:nary>
                  </m:oMath>
                </a14:m>
                <a:endParaRPr lang="pt-BR" dirty="0">
                  <a:effectLst/>
                </a:endParaRPr>
              </a:p>
              <a:p>
                <a:pPr algn="just"/>
                <a:r>
                  <a:rPr lang="pt-BR" dirty="0">
                    <a:effectLst/>
                    <a:ea typeface="Times New Roman"/>
                  </a:rPr>
                  <a:t>Y =  C + S</a:t>
                </a:r>
                <a:endParaRPr lang="pt-BR" dirty="0">
                  <a:effectLst/>
                </a:endParaRPr>
              </a:p>
              <a:p>
                <a:pPr algn="just"/>
                <a:r>
                  <a:rPr lang="pt-BR" dirty="0">
                    <a:effectLst/>
                    <a:ea typeface="Times New Roman"/>
                  </a:rPr>
                  <a:t>Onde: C è o consumo e S é a poupança.</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2286000" y="2413338"/>
                <a:ext cx="4572000" cy="2031325"/>
              </a:xfrm>
              <a:prstGeom prst="rect">
                <a:avLst/>
              </a:prstGeom>
              <a:blipFill rotWithShape="1">
                <a:blip r:embed="rId2"/>
                <a:stretch>
                  <a:fillRect l="-1067" t="-1502" r="-1067" b="-6006"/>
                </a:stretch>
              </a:blipFill>
            </p:spPr>
            <p:txBody>
              <a:bodyPr/>
              <a:lstStyle/>
              <a:p>
                <a:r>
                  <a:rPr lang="pt-BR">
                    <a:noFill/>
                  </a:rPr>
                  <a:t> </a:t>
                </a:r>
              </a:p>
            </p:txBody>
          </p:sp>
        </mc:Fallback>
      </mc:AlternateContent>
    </p:spTree>
    <p:extLst>
      <p:ext uri="{BB962C8B-B14F-4D97-AF65-F5344CB8AC3E}">
        <p14:creationId xmlns:p14="http://schemas.microsoft.com/office/powerpoint/2010/main" val="180519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091017" y="3244334"/>
            <a:ext cx="2961965" cy="369332"/>
          </a:xfrm>
          <a:prstGeom prst="rect">
            <a:avLst/>
          </a:prstGeom>
        </p:spPr>
        <p:txBody>
          <a:bodyPr wrap="none">
            <a:spAutoFit/>
          </a:bodyPr>
          <a:lstStyle/>
          <a:p>
            <a:pPr algn="just"/>
            <a:r>
              <a:rPr lang="pt-BR" dirty="0" smtClean="0">
                <a:effectLst/>
                <a:ea typeface="Times New Roman"/>
              </a:rPr>
              <a:t>OUTROS CONCEITOS BÁSICOS</a:t>
            </a:r>
            <a:endParaRPr lang="pt-BR" dirty="0">
              <a:effectLst/>
            </a:endParaRPr>
          </a:p>
        </p:txBody>
      </p:sp>
    </p:spTree>
    <p:extLst>
      <p:ext uri="{BB962C8B-B14F-4D97-AF65-F5344CB8AC3E}">
        <p14:creationId xmlns:p14="http://schemas.microsoft.com/office/powerpoint/2010/main" val="1118994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r>
              <a:rPr lang="pt-BR" dirty="0"/>
              <a:t>Identidade entre poupança e investimento numa economia fechada:</a:t>
            </a:r>
            <a:endParaRPr lang="pt-BR" dirty="0" smtClean="0">
              <a:effectLst/>
            </a:endParaRPr>
          </a:p>
          <a:p>
            <a:r>
              <a:rPr lang="pt-BR" dirty="0"/>
              <a:t>DA = C + I</a:t>
            </a:r>
            <a:endParaRPr lang="pt-BR" dirty="0" smtClean="0">
              <a:effectLst/>
            </a:endParaRPr>
          </a:p>
          <a:p>
            <a:r>
              <a:rPr lang="pt-BR" dirty="0"/>
              <a:t>Y = C + S</a:t>
            </a:r>
            <a:endParaRPr lang="pt-BR" dirty="0" smtClean="0">
              <a:effectLst/>
            </a:endParaRPr>
          </a:p>
          <a:p>
            <a:r>
              <a:rPr lang="pt-BR" dirty="0"/>
              <a:t>DA = Y</a:t>
            </a:r>
            <a:endParaRPr lang="pt-BR" dirty="0" smtClean="0">
              <a:effectLst/>
            </a:endParaRPr>
          </a:p>
          <a:p>
            <a:r>
              <a:rPr lang="pt-BR" dirty="0"/>
              <a:t>C + I = C + S</a:t>
            </a:r>
            <a:endParaRPr lang="pt-BR" dirty="0" smtClean="0">
              <a:effectLst/>
            </a:endParaRPr>
          </a:p>
          <a:p>
            <a:r>
              <a:rPr lang="pt-BR" dirty="0"/>
              <a:t>I = S</a:t>
            </a:r>
            <a:endParaRPr lang="pt-BR" dirty="0">
              <a:effectLst/>
            </a:endParaRPr>
          </a:p>
        </p:txBody>
      </p:sp>
    </p:spTree>
    <p:extLst>
      <p:ext uri="{BB962C8B-B14F-4D97-AF65-F5344CB8AC3E}">
        <p14:creationId xmlns:p14="http://schemas.microsoft.com/office/powerpoint/2010/main" val="3972562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37871" y="3244334"/>
            <a:ext cx="3468257" cy="369332"/>
          </a:xfrm>
          <a:prstGeom prst="rect">
            <a:avLst/>
          </a:prstGeom>
        </p:spPr>
        <p:txBody>
          <a:bodyPr wrap="none">
            <a:spAutoFit/>
          </a:bodyPr>
          <a:lstStyle/>
          <a:p>
            <a:pPr algn="just"/>
            <a:r>
              <a:rPr lang="pt-BR" dirty="0" smtClean="0">
                <a:effectLst/>
                <a:ea typeface="Times New Roman"/>
              </a:rPr>
              <a:t>PRODUTO NACIONAL BRUTO (PNB)</a:t>
            </a:r>
            <a:endParaRPr lang="pt-BR" dirty="0">
              <a:effectLst/>
            </a:endParaRPr>
          </a:p>
        </p:txBody>
      </p:sp>
    </p:spTree>
    <p:extLst>
      <p:ext uri="{BB962C8B-B14F-4D97-AF65-F5344CB8AC3E}">
        <p14:creationId xmlns:p14="http://schemas.microsoft.com/office/powerpoint/2010/main" val="4173649923"/>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1899</Words>
  <Application>Microsoft Office PowerPoint</Application>
  <PresentationFormat>Apresentação na tela (4:3)</PresentationFormat>
  <Paragraphs>167</Paragraphs>
  <Slides>42</Slides>
  <Notes>0</Notes>
  <HiddenSlides>0</HiddenSlides>
  <MMClips>0</MMClips>
  <ScaleCrop>false</ScaleCrop>
  <HeadingPairs>
    <vt:vector size="4" baseType="variant">
      <vt:variant>
        <vt:lpstr>Tema</vt:lpstr>
      </vt:variant>
      <vt:variant>
        <vt:i4>1</vt:i4>
      </vt:variant>
      <vt:variant>
        <vt:lpstr>Títulos de slides</vt:lpstr>
      </vt:variant>
      <vt:variant>
        <vt:i4>42</vt:i4>
      </vt:variant>
    </vt:vector>
  </HeadingPairs>
  <TitlesOfParts>
    <vt:vector size="43"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Acer</dc:creator>
  <cp:lastModifiedBy>Acer</cp:lastModifiedBy>
  <cp:revision>8</cp:revision>
  <dcterms:created xsi:type="dcterms:W3CDTF">2017-03-06T18:53:03Z</dcterms:created>
  <dcterms:modified xsi:type="dcterms:W3CDTF">2017-09-13T20:05:14Z</dcterms:modified>
</cp:coreProperties>
</file>