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3613259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916523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2206626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47532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3837466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B1E421E-3ADF-4110-BA6B-D72E0560C785}" type="datetimeFigureOut">
              <a:rPr lang="pt-BR" smtClean="0"/>
              <a:t>20/8/2015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4264516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B1E421E-3ADF-4110-BA6B-D72E0560C785}" type="datetimeFigureOut">
              <a:rPr lang="pt-BR" smtClean="0"/>
              <a:t>20/8/2015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15841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B1E421E-3ADF-4110-BA6B-D72E0560C785}" type="datetimeFigureOut">
              <a:rPr lang="pt-BR" smtClean="0"/>
              <a:t>20/8/2015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57121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B1E421E-3ADF-4110-BA6B-D72E0560C785}" type="datetimeFigureOut">
              <a:rPr lang="pt-BR" smtClean="0"/>
              <a:t>20/8/2015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308756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B1E421E-3ADF-4110-BA6B-D72E0560C785}" type="datetimeFigureOut">
              <a:rPr lang="pt-BR" smtClean="0"/>
              <a:t>20/8/2015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2365566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B1E421E-3ADF-4110-BA6B-D72E0560C785}" type="datetimeFigureOut">
              <a:rPr lang="pt-BR" smtClean="0"/>
              <a:t>20/8/2015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03CACF6-F04E-49CE-A1E3-530CB6FB88ED}" type="slidenum">
              <a:rPr lang="pt-BR" smtClean="0"/>
              <a:t>‹nº›</a:t>
            </a:fld>
            <a:endParaRPr lang="pt-BR"/>
          </a:p>
        </p:txBody>
      </p:sp>
    </p:spTree>
    <p:extLst>
      <p:ext uri="{BB962C8B-B14F-4D97-AF65-F5344CB8AC3E}">
        <p14:creationId xmlns:p14="http://schemas.microsoft.com/office/powerpoint/2010/main" val="98751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E421E-3ADF-4110-BA6B-D72E0560C785}" type="datetimeFigureOut">
              <a:rPr lang="pt-BR" smtClean="0"/>
              <a:t>20/8/2015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CACF6-F04E-49CE-A1E3-530CB6FB88ED}" type="slidenum">
              <a:rPr lang="pt-BR" smtClean="0"/>
              <a:t>‹nº›</a:t>
            </a:fld>
            <a:endParaRPr lang="pt-BR"/>
          </a:p>
        </p:txBody>
      </p:sp>
    </p:spTree>
    <p:extLst>
      <p:ext uri="{BB962C8B-B14F-4D97-AF65-F5344CB8AC3E}">
        <p14:creationId xmlns:p14="http://schemas.microsoft.com/office/powerpoint/2010/main" val="382383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86000" y="2459504"/>
            <a:ext cx="4572000" cy="646331"/>
          </a:xfrm>
          <a:prstGeom prst="rect">
            <a:avLst/>
          </a:prstGeom>
        </p:spPr>
        <p:txBody>
          <a:bodyPr>
            <a:spAutoFit/>
          </a:bodyPr>
          <a:lstStyle/>
          <a:p>
            <a:r>
              <a:rPr lang="pt-BR" b="1" dirty="0"/>
              <a:t>Capítulo 5</a:t>
            </a:r>
            <a:endParaRPr lang="pt-BR" dirty="0" smtClean="0">
              <a:effectLst/>
            </a:endParaRPr>
          </a:p>
          <a:p>
            <a:r>
              <a:rPr lang="pt-BR" b="1" dirty="0"/>
              <a:t>O ciclo da mineração</a:t>
            </a:r>
            <a:endParaRPr lang="pt-BR" dirty="0">
              <a:effectLst/>
            </a:endParaRPr>
          </a:p>
        </p:txBody>
      </p:sp>
    </p:spTree>
    <p:extLst>
      <p:ext uri="{BB962C8B-B14F-4D97-AF65-F5344CB8AC3E}">
        <p14:creationId xmlns:p14="http://schemas.microsoft.com/office/powerpoint/2010/main" val="360185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1556792"/>
            <a:ext cx="4572000" cy="3139321"/>
          </a:xfrm>
          <a:prstGeom prst="rect">
            <a:avLst/>
          </a:prstGeom>
        </p:spPr>
        <p:txBody>
          <a:bodyPr>
            <a:spAutoFit/>
          </a:bodyPr>
          <a:lstStyle/>
          <a:p>
            <a:pPr algn="just"/>
            <a:r>
              <a:rPr lang="pt-BR" dirty="0"/>
              <a:t>A tese de que o esgotamento do ciclo da mineração deu origem a uma economia de subsistência atrasada em Minas Gerais é contestada por alguns autores. Um deles argumenta que Minas Gerais há muito tempo já não era somente mineração de ouro e diamantes. A agropecuária havia se desenvolvido paralelamente com a mineração. Outro autor acredita que o retrocesso não atingiu toda a Capitania de Minas Gerais, pois nela nem tudo era mineração. </a:t>
            </a:r>
            <a:endParaRPr lang="pt-BR" dirty="0">
              <a:effectLst/>
            </a:endParaRPr>
          </a:p>
        </p:txBody>
      </p:sp>
    </p:spTree>
    <p:extLst>
      <p:ext uri="{BB962C8B-B14F-4D97-AF65-F5344CB8AC3E}">
        <p14:creationId xmlns:p14="http://schemas.microsoft.com/office/powerpoint/2010/main" val="4247654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1772816"/>
            <a:ext cx="4572000" cy="2585323"/>
          </a:xfrm>
          <a:prstGeom prst="rect">
            <a:avLst/>
          </a:prstGeom>
        </p:spPr>
        <p:txBody>
          <a:bodyPr>
            <a:spAutoFit/>
          </a:bodyPr>
          <a:lstStyle/>
          <a:p>
            <a:pPr algn="just"/>
            <a:r>
              <a:rPr lang="pt-BR" dirty="0"/>
              <a:t>O Rio Grande do Sul (RS) teve uma ocupação tardia e sua integração à economia brasileira foi lenta. De fato, apenas no século XVIII, durante o ciclo da mineração – através da pecuária – a economia gaúcha pode integrar-se ao restante da economia nacional. O elemento decisivo para o povoamento da região sulina foi a disputa entre Portugal e Espanha pelo território até o Rio da Prata. </a:t>
            </a:r>
            <a:endParaRPr lang="pt-BR" dirty="0">
              <a:effectLst/>
            </a:endParaRPr>
          </a:p>
        </p:txBody>
      </p:sp>
    </p:spTree>
    <p:extLst>
      <p:ext uri="{BB962C8B-B14F-4D97-AF65-F5344CB8AC3E}">
        <p14:creationId xmlns:p14="http://schemas.microsoft.com/office/powerpoint/2010/main" val="2602623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1484784"/>
            <a:ext cx="4572000" cy="3139321"/>
          </a:xfrm>
          <a:prstGeom prst="rect">
            <a:avLst/>
          </a:prstGeom>
        </p:spPr>
        <p:txBody>
          <a:bodyPr>
            <a:spAutoFit/>
          </a:bodyPr>
          <a:lstStyle/>
          <a:p>
            <a:pPr algn="just"/>
            <a:r>
              <a:rPr lang="pt-BR" dirty="0"/>
              <a:t>A região da campanha inseriu-se à economia brasileira, durante o século XVII, fornecendo gado, charque, couro e animais de carga (mulas) para a economia mineira. Com o fim do ciclo do ouro nas Minas Gerais, a região da campanha fica reduzida a criação dispersa de gado e a atividade agrícola de baixa produtividade, baseada no uso extensivo da terra. Permanecerá nessa situação até quase meados do século XIX, com o aparecimento das charqueadas no sul do estado. </a:t>
            </a:r>
            <a:endParaRPr lang="pt-BR" dirty="0">
              <a:effectLst/>
            </a:endParaRPr>
          </a:p>
        </p:txBody>
      </p:sp>
    </p:spTree>
    <p:extLst>
      <p:ext uri="{BB962C8B-B14F-4D97-AF65-F5344CB8AC3E}">
        <p14:creationId xmlns:p14="http://schemas.microsoft.com/office/powerpoint/2010/main" val="3568386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412776"/>
            <a:ext cx="4572000" cy="3139321"/>
          </a:xfrm>
          <a:prstGeom prst="rect">
            <a:avLst/>
          </a:prstGeom>
        </p:spPr>
        <p:txBody>
          <a:bodyPr>
            <a:spAutoFit/>
          </a:bodyPr>
          <a:lstStyle/>
          <a:p>
            <a:pPr algn="just"/>
            <a:r>
              <a:rPr lang="pt-BR" dirty="0"/>
              <a:t>A região colonial do RS encontrou condições mais favoráveis para se desenvolver do que o restante do estado. Os italianos quando chegaram ao estado já encontraram os alemães estabelecidos há várias décadas na região. Beneficiaram-se de uma rede de comercialização já existente para a colocação de seus excedentes de produção, originados na sede do núcleo (Caxias do Sul), até a capital da Província. Essa região industrializou-se e tornou-se uma das mais prósperas do estado. </a:t>
            </a:r>
            <a:endParaRPr lang="pt-BR" dirty="0">
              <a:effectLst/>
            </a:endParaRPr>
          </a:p>
        </p:txBody>
      </p:sp>
    </p:spTree>
    <p:extLst>
      <p:ext uri="{BB962C8B-B14F-4D97-AF65-F5344CB8AC3E}">
        <p14:creationId xmlns:p14="http://schemas.microsoft.com/office/powerpoint/2010/main" val="2083287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505670"/>
            <a:ext cx="4572000" cy="923330"/>
          </a:xfrm>
          <a:prstGeom prst="rect">
            <a:avLst/>
          </a:prstGeom>
        </p:spPr>
        <p:txBody>
          <a:bodyPr>
            <a:spAutoFit/>
          </a:bodyPr>
          <a:lstStyle/>
          <a:p>
            <a:r>
              <a:rPr lang="pt-BR" b="1" dirty="0"/>
              <a:t>Capítulo 6</a:t>
            </a:r>
            <a:endParaRPr lang="pt-BR" dirty="0" smtClean="0">
              <a:effectLst/>
            </a:endParaRPr>
          </a:p>
          <a:p>
            <a:r>
              <a:rPr lang="pt-BR" b="1" dirty="0"/>
              <a:t>A desintegração da economia colonial</a:t>
            </a:r>
            <a:endParaRPr lang="pt-BR" dirty="0" smtClean="0">
              <a:effectLst/>
            </a:endParaRPr>
          </a:p>
          <a:p>
            <a:r>
              <a:rPr lang="pt-BR" dirty="0"/>
              <a:t> </a:t>
            </a:r>
            <a:endParaRPr lang="pt-BR" dirty="0">
              <a:effectLst/>
            </a:endParaRPr>
          </a:p>
        </p:txBody>
      </p:sp>
    </p:spTree>
    <p:extLst>
      <p:ext uri="{BB962C8B-B14F-4D97-AF65-F5344CB8AC3E}">
        <p14:creationId xmlns:p14="http://schemas.microsoft.com/office/powerpoint/2010/main" val="2340838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916832"/>
            <a:ext cx="4572000" cy="2308324"/>
          </a:xfrm>
          <a:prstGeom prst="rect">
            <a:avLst/>
          </a:prstGeom>
        </p:spPr>
        <p:txBody>
          <a:bodyPr>
            <a:spAutoFit/>
          </a:bodyPr>
          <a:lstStyle/>
          <a:p>
            <a:pPr algn="just"/>
            <a:r>
              <a:rPr lang="pt-BR" dirty="0"/>
              <a:t>As últimas décadas do século XVIII foram marcadas por enormes dificuldades para a Colônia. A economia, até então articulada sobre dois eixos principais – o do açúcar, no nordeste, e o do ouro, nas Minas Gerais – tinha entrado em colapso e ainda não havia sido encontrado nenhum outro produto de interesse do mercado internacional. </a:t>
            </a:r>
            <a:endParaRPr lang="pt-BR" dirty="0">
              <a:effectLst/>
            </a:endParaRPr>
          </a:p>
        </p:txBody>
      </p:sp>
    </p:spTree>
    <p:extLst>
      <p:ext uri="{BB962C8B-B14F-4D97-AF65-F5344CB8AC3E}">
        <p14:creationId xmlns:p14="http://schemas.microsoft.com/office/powerpoint/2010/main" val="425795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1628800"/>
            <a:ext cx="4572000" cy="2862322"/>
          </a:xfrm>
          <a:prstGeom prst="rect">
            <a:avLst/>
          </a:prstGeom>
        </p:spPr>
        <p:txBody>
          <a:bodyPr>
            <a:spAutoFit/>
          </a:bodyPr>
          <a:lstStyle/>
          <a:p>
            <a:pPr algn="just"/>
            <a:r>
              <a:rPr lang="pt-BR" dirty="0"/>
              <a:t>Com a ocupação de Portugal pelas tropas francesas de Napoleão Bonaparte e a consequente fuga da família real portuguesa para o Brasil, em 1808, Lisboa deixa de cumprir a função de entreposto para o comércio da colônia, tornando-se necessário um contato direto com os principais mercados externos, notadamente a Inglaterra. A Inglaterra sempre procurou conservar Portugal sob sua influência direta.</a:t>
            </a:r>
            <a:endParaRPr lang="pt-BR" dirty="0">
              <a:effectLst/>
            </a:endParaRPr>
          </a:p>
        </p:txBody>
      </p:sp>
    </p:spTree>
    <p:extLst>
      <p:ext uri="{BB962C8B-B14F-4D97-AF65-F5344CB8AC3E}">
        <p14:creationId xmlns:p14="http://schemas.microsoft.com/office/powerpoint/2010/main" val="1107476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844824"/>
            <a:ext cx="4572000" cy="2308324"/>
          </a:xfrm>
          <a:prstGeom prst="rect">
            <a:avLst/>
          </a:prstGeom>
        </p:spPr>
        <p:txBody>
          <a:bodyPr>
            <a:spAutoFit/>
          </a:bodyPr>
          <a:lstStyle/>
          <a:p>
            <a:pPr algn="just"/>
            <a:r>
              <a:rPr lang="pt-BR" dirty="0"/>
              <a:t>Uma das primeiras medidas tomadas por Dom João VI após a chegada da família real ao Brasil, em 1808, foi a “abertura dos portos às nações amigas”. Por “nações amigas”, entenda-se, queria-se dizer Inglaterra. Em 1810, a Inglaterra foi promovida ao status de “potência privilegiada”, que lhe assegurava tarifas preferenciais em níveis extremamente baixos.</a:t>
            </a:r>
            <a:endParaRPr lang="pt-BR" dirty="0">
              <a:effectLst/>
            </a:endParaRPr>
          </a:p>
        </p:txBody>
      </p:sp>
    </p:spTree>
    <p:extLst>
      <p:ext uri="{BB962C8B-B14F-4D97-AF65-F5344CB8AC3E}">
        <p14:creationId xmlns:p14="http://schemas.microsoft.com/office/powerpoint/2010/main" val="1866021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628800"/>
            <a:ext cx="4572000" cy="2862322"/>
          </a:xfrm>
          <a:prstGeom prst="rect">
            <a:avLst/>
          </a:prstGeom>
        </p:spPr>
        <p:txBody>
          <a:bodyPr>
            <a:spAutoFit/>
          </a:bodyPr>
          <a:lstStyle/>
          <a:p>
            <a:pPr algn="just"/>
            <a:r>
              <a:rPr lang="pt-BR" dirty="0"/>
              <a:t>A interpretação de Furtado se afasta da visão tradicional da maioria dos historiadores que o antecederam, que veem nos atos praticados após o desembarque da família real portuguesa uma intenção deliberada de favorecer a indústria no Brasil. Não era de interesse, tanto dos portugueses quanto dos ingleses, incentivar a criação de indústrias no Brasil que iriam concorrer com as indústrias instaladas em seus países de origem.</a:t>
            </a:r>
            <a:endParaRPr lang="pt-BR" dirty="0">
              <a:effectLst/>
            </a:endParaRPr>
          </a:p>
        </p:txBody>
      </p:sp>
    </p:spTree>
    <p:extLst>
      <p:ext uri="{BB962C8B-B14F-4D97-AF65-F5344CB8AC3E}">
        <p14:creationId xmlns:p14="http://schemas.microsoft.com/office/powerpoint/2010/main" val="307723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1844824"/>
            <a:ext cx="4572000" cy="2031325"/>
          </a:xfrm>
          <a:prstGeom prst="rect">
            <a:avLst/>
          </a:prstGeom>
        </p:spPr>
        <p:txBody>
          <a:bodyPr>
            <a:spAutoFit/>
          </a:bodyPr>
          <a:lstStyle/>
          <a:p>
            <a:pPr algn="just"/>
            <a:r>
              <a:rPr lang="pt-BR" dirty="0"/>
              <a:t>Com a elevação dos gastos do governo, fruto de despesas militares para conter uma série de rebeliões ocorridas em várias regiões do país nas primeiras décadas do século XIX, o déficit público tendia a aumentar. A forma encontrada pelo governo central para financiar o déficit foi a emissão de papel-moeda.</a:t>
            </a:r>
            <a:endParaRPr lang="pt-BR" dirty="0">
              <a:effectLst/>
            </a:endParaRPr>
          </a:p>
        </p:txBody>
      </p:sp>
    </p:spTree>
    <p:extLst>
      <p:ext uri="{BB962C8B-B14F-4D97-AF65-F5344CB8AC3E}">
        <p14:creationId xmlns:p14="http://schemas.microsoft.com/office/powerpoint/2010/main" val="253201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t>No final do século XVII, ocorreram as primeiras descobertas de ouro na região onde atualmente fica a cidade de Ouro Preto, na região das Minas Gerais. Face ao empobrecimento da colônia com o fim do ciclo do açúcar, essas descobertas representaram um novo alento para Portugal. </a:t>
            </a:r>
            <a:endParaRPr lang="pt-BR" dirty="0">
              <a:effectLst/>
            </a:endParaRPr>
          </a:p>
        </p:txBody>
      </p:sp>
    </p:spTree>
    <p:extLst>
      <p:ext uri="{BB962C8B-B14F-4D97-AF65-F5344CB8AC3E}">
        <p14:creationId xmlns:p14="http://schemas.microsoft.com/office/powerpoint/2010/main" val="3061729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algn="just"/>
            <a:r>
              <a:rPr lang="pt-BR" dirty="0"/>
              <a:t>A esperança de fazer fortuna fácil provocou um grande aumento da migração espontânea de Portugal, o que, antes, só era viável se financiado pela Coroa portuguesa. Como a extração do ouro se dava no leito dos rios, permitia que pessoas de recursos limitados pudessem se dedicar a essa atividade. O capital empregado era menor do que o de um engenho de açúcar e uma lavra grande podia ter de 100 a 200 escravos. </a:t>
            </a:r>
            <a:endParaRPr lang="pt-BR" dirty="0">
              <a:effectLst/>
            </a:endParaRPr>
          </a:p>
        </p:txBody>
      </p:sp>
    </p:spTree>
    <p:extLst>
      <p:ext uri="{BB962C8B-B14F-4D97-AF65-F5344CB8AC3E}">
        <p14:creationId xmlns:p14="http://schemas.microsoft.com/office/powerpoint/2010/main" val="17442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1028343"/>
            <a:ext cx="5616624" cy="3970318"/>
          </a:xfrm>
          <a:prstGeom prst="rect">
            <a:avLst/>
          </a:prstGeom>
        </p:spPr>
        <p:txBody>
          <a:bodyPr wrap="square">
            <a:spAutoFit/>
          </a:bodyPr>
          <a:lstStyle/>
          <a:p>
            <a:pPr algn="just"/>
            <a:r>
              <a:rPr lang="pt-BR" dirty="0"/>
              <a:t>O controle da Coroa portuguesa sobre a extração de ouro era muito mais rígido do que havia sido no ciclo do açúcar. A quinta parte de todo o ouro extraído era o tributo que deveria ser pago pelos mineradores à Fazenda Real. Foi estabelecida uma quota mínima que o “quinto” deveria atingir. Quando o “quinto” arrecadado fosse inferior a esse valor, obrigava-se a população a completar o restante.</a:t>
            </a:r>
            <a:endParaRPr lang="pt-BR" dirty="0" smtClean="0">
              <a:effectLst/>
            </a:endParaRPr>
          </a:p>
          <a:p>
            <a:pPr algn="just"/>
            <a:r>
              <a:rPr lang="pt-BR" dirty="0"/>
              <a:t>Quando o ciclo do ouro entra em decadência essa situação se torna cada vez mais frequente, ocasião em que era procedido ao chamado “derrame”. Foi exatamente na data marcada para um “derrame”, em 1788, que foi descoberta a conspiração de Tiradentes (Inconfidência Mineira).</a:t>
            </a:r>
            <a:endParaRPr lang="pt-BR" dirty="0">
              <a:effectLst/>
            </a:endParaRPr>
          </a:p>
        </p:txBody>
      </p:sp>
    </p:spTree>
    <p:extLst>
      <p:ext uri="{BB962C8B-B14F-4D97-AF65-F5344CB8AC3E}">
        <p14:creationId xmlns:p14="http://schemas.microsoft.com/office/powerpoint/2010/main" val="3558638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3416320"/>
          </a:xfrm>
          <a:prstGeom prst="rect">
            <a:avLst/>
          </a:prstGeom>
        </p:spPr>
        <p:txBody>
          <a:bodyPr>
            <a:spAutoFit/>
          </a:bodyPr>
          <a:lstStyle/>
          <a:p>
            <a:pPr algn="just"/>
            <a:r>
              <a:rPr lang="pt-BR" dirty="0"/>
              <a:t>A concentração do capital na mineração, atividade mais lucrativa, somada à constante necessidade de deslocamento, face ao rápido esgotamento das lavras, trouxeram benefícios para outras regiões devido ao aumento dos preços dos alimentos e dos custos de transporte. Localizada à grande distância do litoral, numa região montanhosa, precisava comunicar-se com o mar duplamente: para escoamento da produção de ouro para o exterior e para abastecimento das mercadorias importadas. </a:t>
            </a:r>
            <a:endParaRPr lang="pt-BR" dirty="0">
              <a:effectLst/>
            </a:endParaRPr>
          </a:p>
        </p:txBody>
      </p:sp>
    </p:spTree>
    <p:extLst>
      <p:ext uri="{BB962C8B-B14F-4D97-AF65-F5344CB8AC3E}">
        <p14:creationId xmlns:p14="http://schemas.microsoft.com/office/powerpoint/2010/main" val="261248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1484784"/>
            <a:ext cx="4572000" cy="3139321"/>
          </a:xfrm>
          <a:prstGeom prst="rect">
            <a:avLst/>
          </a:prstGeom>
        </p:spPr>
        <p:txBody>
          <a:bodyPr>
            <a:spAutoFit/>
          </a:bodyPr>
          <a:lstStyle/>
          <a:p>
            <a:pPr algn="just"/>
            <a:r>
              <a:rPr lang="pt-BR" dirty="0"/>
              <a:t>A vida econômica da colônia, durante praticamente três quartos de século, esteve ligada à extração de metais preciosos. A renda da economia mineira era menos concentrada do que a da economia do açúcar e a sua população livre era maior. Do mesmo modo, a proporção das importações em relação à renda era menor na economia mineira do que na açucareira. O ciclo do ouro criou condições mais favoráveis para o desenvolvimento do mercado interno do que o ciclo do açúcar. </a:t>
            </a:r>
            <a:endParaRPr lang="pt-BR" dirty="0">
              <a:effectLst/>
            </a:endParaRPr>
          </a:p>
        </p:txBody>
      </p:sp>
    </p:spTree>
    <p:extLst>
      <p:ext uri="{BB962C8B-B14F-4D97-AF65-F5344CB8AC3E}">
        <p14:creationId xmlns:p14="http://schemas.microsoft.com/office/powerpoint/2010/main" val="540044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97290" y="1772816"/>
            <a:ext cx="4572000" cy="2585323"/>
          </a:xfrm>
          <a:prstGeom prst="rect">
            <a:avLst/>
          </a:prstGeom>
        </p:spPr>
        <p:txBody>
          <a:bodyPr>
            <a:spAutoFit/>
          </a:bodyPr>
          <a:lstStyle/>
          <a:p>
            <a:pPr algn="just"/>
            <a:r>
              <a:rPr lang="pt-BR" dirty="0"/>
              <a:t>Como explicar o fato de que não tenham sido criadas atividades manufatureiras na colônia? A principal hipótese é que a causa para o Brasil ter perdido essa oportunidade histórica de desenvolvimento manufatureiro teria sido a falta de capacidade técnica dos imigrantes portugueses. Pelo Tratado celebrado com a Inglaterra (</a:t>
            </a:r>
            <a:r>
              <a:rPr lang="pt-BR" dirty="0" err="1"/>
              <a:t>Methuen</a:t>
            </a:r>
            <a:r>
              <a:rPr lang="pt-BR" dirty="0"/>
              <a:t>, de 1703), Portugal praticamente abdicou de sua industrialização.</a:t>
            </a:r>
            <a:endParaRPr lang="pt-BR" dirty="0">
              <a:effectLst/>
            </a:endParaRPr>
          </a:p>
        </p:txBody>
      </p:sp>
    </p:spTree>
    <p:extLst>
      <p:ext uri="{BB962C8B-B14F-4D97-AF65-F5344CB8AC3E}">
        <p14:creationId xmlns:p14="http://schemas.microsoft.com/office/powerpoint/2010/main" val="57715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23728" y="2060848"/>
            <a:ext cx="4572000" cy="2031325"/>
          </a:xfrm>
          <a:prstGeom prst="rect">
            <a:avLst/>
          </a:prstGeom>
        </p:spPr>
        <p:txBody>
          <a:bodyPr>
            <a:spAutoFit/>
          </a:bodyPr>
          <a:lstStyle/>
          <a:p>
            <a:pPr algn="just"/>
            <a:r>
              <a:rPr lang="pt-BR" dirty="0"/>
              <a:t>A franquia do mercado luso-brasileiro para as manufaturas inglesas deu à Inglaterra o ouro necessário para transformar-se no berço da Revolução Industrial e tornar-se o “Império onde o sol nunca se põe”. O ouro brasileiro que entrava na Inglaterra também serviu para aumentar o poderio dos bancos ingleses. </a:t>
            </a:r>
            <a:endParaRPr lang="pt-BR" dirty="0">
              <a:effectLst/>
            </a:endParaRPr>
          </a:p>
        </p:txBody>
      </p:sp>
    </p:spTree>
    <p:extLst>
      <p:ext uri="{BB962C8B-B14F-4D97-AF65-F5344CB8AC3E}">
        <p14:creationId xmlns:p14="http://schemas.microsoft.com/office/powerpoint/2010/main" val="4166645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1700808"/>
            <a:ext cx="4572000" cy="3139321"/>
          </a:xfrm>
          <a:prstGeom prst="rect">
            <a:avLst/>
          </a:prstGeom>
        </p:spPr>
        <p:txBody>
          <a:bodyPr>
            <a:spAutoFit/>
          </a:bodyPr>
          <a:lstStyle/>
          <a:p>
            <a:pPr algn="just"/>
            <a:r>
              <a:rPr lang="pt-BR" dirty="0"/>
              <a:t>A partir de meados do século XVIII, quando atingiu seu auge, a mineração de ouro declina rapidamente ao longo da 2ª metade do século. A causa principal foi o esgotamento das jazidas. A dificuldade de reposição da mão-de-obra, escrava somada à perda do capital aplicado nos escravos, levava a um colapso do sistema. A população de origem europeia que se dedicava à busca do ouro regride à agricultura de subsistência, de baixa produtividade. </a:t>
            </a:r>
            <a:endParaRPr lang="pt-BR" dirty="0">
              <a:effectLst/>
            </a:endParaRPr>
          </a:p>
        </p:txBody>
      </p:sp>
    </p:spTree>
    <p:extLst>
      <p:ext uri="{BB962C8B-B14F-4D97-AF65-F5344CB8AC3E}">
        <p14:creationId xmlns:p14="http://schemas.microsoft.com/office/powerpoint/2010/main" val="2769099630"/>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1272</Words>
  <Application>Microsoft Office PowerPoint</Application>
  <PresentationFormat>Apresentação na tela (4:3)</PresentationFormat>
  <Paragraphs>23</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Proprietario</dc:creator>
  <cp:lastModifiedBy>Proprietario</cp:lastModifiedBy>
  <cp:revision>3</cp:revision>
  <dcterms:created xsi:type="dcterms:W3CDTF">2015-08-20T18:43:22Z</dcterms:created>
  <dcterms:modified xsi:type="dcterms:W3CDTF">2015-08-20T18:55:00Z</dcterms:modified>
</cp:coreProperties>
</file>