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86A495CA-B02B-4D21-B14C-F5F4CC6D2AEC}" type="datetimeFigureOut">
              <a:rPr lang="pt-BR" smtClean="0"/>
              <a:t>3/9/2015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3564272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6A495CA-B02B-4D21-B14C-F5F4CC6D2AEC}" type="datetimeFigureOut">
              <a:rPr lang="pt-BR" smtClean="0"/>
              <a:t>3/9/2015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3214489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6A495CA-B02B-4D21-B14C-F5F4CC6D2AEC}" type="datetimeFigureOut">
              <a:rPr lang="pt-BR" smtClean="0"/>
              <a:t>3/9/2015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261982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6A495CA-B02B-4D21-B14C-F5F4CC6D2AEC}" type="datetimeFigureOut">
              <a:rPr lang="pt-BR" smtClean="0"/>
              <a:t>3/9/2015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2260782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86A495CA-B02B-4D21-B14C-F5F4CC6D2AEC}" type="datetimeFigureOut">
              <a:rPr lang="pt-BR" smtClean="0"/>
              <a:t>3/9/2015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101843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86A495CA-B02B-4D21-B14C-F5F4CC6D2AEC}" type="datetimeFigureOut">
              <a:rPr lang="pt-BR" smtClean="0"/>
              <a:t>3/9/2015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2998910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86A495CA-B02B-4D21-B14C-F5F4CC6D2AEC}" type="datetimeFigureOut">
              <a:rPr lang="pt-BR" smtClean="0"/>
              <a:t>3/9/2015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270983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86A495CA-B02B-4D21-B14C-F5F4CC6D2AEC}" type="datetimeFigureOut">
              <a:rPr lang="pt-BR" smtClean="0"/>
              <a:t>3/9/2015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2821874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6A495CA-B02B-4D21-B14C-F5F4CC6D2AEC}" type="datetimeFigureOut">
              <a:rPr lang="pt-BR" smtClean="0"/>
              <a:t>3/9/2015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2698637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6A495CA-B02B-4D21-B14C-F5F4CC6D2AEC}" type="datetimeFigureOut">
              <a:rPr lang="pt-BR" smtClean="0"/>
              <a:t>3/9/2015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45328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6A495CA-B02B-4D21-B14C-F5F4CC6D2AEC}" type="datetimeFigureOut">
              <a:rPr lang="pt-BR" smtClean="0"/>
              <a:t>3/9/2015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9FC477C-6600-46B5-BA63-6381A828D535}" type="slidenum">
              <a:rPr lang="pt-BR" smtClean="0"/>
              <a:t>‹nº›</a:t>
            </a:fld>
            <a:endParaRPr lang="pt-BR"/>
          </a:p>
        </p:txBody>
      </p:sp>
    </p:spTree>
    <p:extLst>
      <p:ext uri="{BB962C8B-B14F-4D97-AF65-F5344CB8AC3E}">
        <p14:creationId xmlns:p14="http://schemas.microsoft.com/office/powerpoint/2010/main" val="426315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A495CA-B02B-4D21-B14C-F5F4CC6D2AEC}" type="datetimeFigureOut">
              <a:rPr lang="pt-BR" smtClean="0"/>
              <a:t>3/9/2015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C477C-6600-46B5-BA63-6381A828D535}" type="slidenum">
              <a:rPr lang="pt-BR" smtClean="0"/>
              <a:t>‹nº›</a:t>
            </a:fld>
            <a:endParaRPr lang="pt-BR"/>
          </a:p>
        </p:txBody>
      </p:sp>
    </p:spTree>
    <p:extLst>
      <p:ext uri="{BB962C8B-B14F-4D97-AF65-F5344CB8AC3E}">
        <p14:creationId xmlns:p14="http://schemas.microsoft.com/office/powerpoint/2010/main" val="2146096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286000" y="3105835"/>
            <a:ext cx="4572000" cy="646331"/>
          </a:xfrm>
          <a:prstGeom prst="rect">
            <a:avLst/>
          </a:prstGeom>
        </p:spPr>
        <p:txBody>
          <a:bodyPr>
            <a:spAutoFit/>
          </a:bodyPr>
          <a:lstStyle/>
          <a:p>
            <a:r>
              <a:rPr lang="pt-BR" b="1" dirty="0"/>
              <a:t>Capítulo 9</a:t>
            </a:r>
            <a:endParaRPr lang="pt-BR" dirty="0" smtClean="0">
              <a:effectLst/>
            </a:endParaRPr>
          </a:p>
          <a:p>
            <a:r>
              <a:rPr lang="pt-BR" b="1" dirty="0"/>
              <a:t>Desenvolvimento da economia cafeeira</a:t>
            </a:r>
            <a:endParaRPr lang="pt-BR" dirty="0">
              <a:effectLst/>
            </a:endParaRPr>
          </a:p>
        </p:txBody>
      </p:sp>
    </p:spTree>
    <p:extLst>
      <p:ext uri="{BB962C8B-B14F-4D97-AF65-F5344CB8AC3E}">
        <p14:creationId xmlns:p14="http://schemas.microsoft.com/office/powerpoint/2010/main" val="2018314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859340"/>
            <a:ext cx="4572000" cy="3139321"/>
          </a:xfrm>
          <a:prstGeom prst="rect">
            <a:avLst/>
          </a:prstGeom>
        </p:spPr>
        <p:txBody>
          <a:bodyPr>
            <a:spAutoFit/>
          </a:bodyPr>
          <a:lstStyle/>
          <a:p>
            <a:pPr algn="just"/>
            <a:r>
              <a:rPr lang="pt-BR" dirty="0">
                <a:cs typeface="Calibri"/>
              </a:rPr>
              <a:t>Confrontando As interpretações de Warren Dean e Celso Furtado, percebe-se que ambos concordam que havia um vasto setor de subsistência disperso no país. Se, como admite Furtado, esse sistema diminui a importância da renda monetária, isso não impede que o proprietário da terra com algum recurso – aliado aos dos negociantes de gado, mulas e escravos – tenha originado o capital mercantil que financiou as primeiras lavouras de café, como defende Dean. </a:t>
            </a:r>
            <a:endParaRPr lang="pt-BR" dirty="0">
              <a:effectLst/>
            </a:endParaRPr>
          </a:p>
        </p:txBody>
      </p:sp>
    </p:spTree>
    <p:extLst>
      <p:ext uri="{BB962C8B-B14F-4D97-AF65-F5344CB8AC3E}">
        <p14:creationId xmlns:p14="http://schemas.microsoft.com/office/powerpoint/2010/main" val="1963560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136339"/>
            <a:ext cx="4572000" cy="2585323"/>
          </a:xfrm>
          <a:prstGeom prst="rect">
            <a:avLst/>
          </a:prstGeom>
        </p:spPr>
        <p:txBody>
          <a:bodyPr>
            <a:spAutoFit/>
          </a:bodyPr>
          <a:lstStyle/>
          <a:p>
            <a:pPr algn="just"/>
            <a:r>
              <a:rPr lang="pt-BR" dirty="0">
                <a:cs typeface="Calibri"/>
              </a:rPr>
              <a:t>O comércio de café estava nas mãos dos comissários (ou corretores), que adiantava recursos para a plantação e comprava a produção, e dos exportadores. os exportadores de café eram fazendeiros com recursos além das suas necessidades habituais para quem se tornou lucrativo financiarem as lavouras dos seus vizinhos. Alguns fundaram firmas exportadoras ou mesmo bancos. </a:t>
            </a:r>
            <a:endParaRPr lang="pt-BR" dirty="0">
              <a:effectLst/>
            </a:endParaRPr>
          </a:p>
        </p:txBody>
      </p:sp>
    </p:spTree>
    <p:extLst>
      <p:ext uri="{BB962C8B-B14F-4D97-AF65-F5344CB8AC3E}">
        <p14:creationId xmlns:p14="http://schemas.microsoft.com/office/powerpoint/2010/main" val="2735533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136339"/>
            <a:ext cx="4572000" cy="2585323"/>
          </a:xfrm>
          <a:prstGeom prst="rect">
            <a:avLst/>
          </a:prstGeom>
        </p:spPr>
        <p:txBody>
          <a:bodyPr>
            <a:spAutoFit/>
          </a:bodyPr>
          <a:lstStyle/>
          <a:p>
            <a:pPr algn="just"/>
            <a:r>
              <a:rPr lang="pt-BR" dirty="0">
                <a:cs typeface="Calibri"/>
              </a:rPr>
              <a:t>Tudo indica que os preços do café foram compensadores para os produtores, pois a oferta do produto cresceu significativamente na segunda metade do século XIX. Sem a alta dos preços dificilmente a economia cafeeira teria podido se expandir em razão da elevação do preço dos escravos (causada pela proibição do tráfico) e aumento dos custos de transporte pela ocupação de terras mais distantes. </a:t>
            </a:r>
            <a:endParaRPr lang="pt-BR" dirty="0">
              <a:effectLst/>
            </a:endParaRPr>
          </a:p>
        </p:txBody>
      </p:sp>
    </p:spTree>
    <p:extLst>
      <p:ext uri="{BB962C8B-B14F-4D97-AF65-F5344CB8AC3E}">
        <p14:creationId xmlns:p14="http://schemas.microsoft.com/office/powerpoint/2010/main" val="507829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286000" y="1582341"/>
            <a:ext cx="4572000" cy="3970318"/>
          </a:xfrm>
          <a:prstGeom prst="rect">
            <a:avLst/>
          </a:prstGeom>
        </p:spPr>
        <p:txBody>
          <a:bodyPr>
            <a:spAutoFit/>
          </a:bodyPr>
          <a:lstStyle/>
          <a:p>
            <a:endParaRPr lang="pt-BR" dirty="0" smtClean="0"/>
          </a:p>
          <a:p>
            <a:r>
              <a:rPr lang="pt-BR" dirty="0" smtClean="0"/>
              <a:t>    Quadro 4 – Produção de café, 1821-1900 	(milhões de sacas)</a:t>
            </a:r>
          </a:p>
          <a:p>
            <a:r>
              <a:rPr lang="pt-BR" dirty="0" smtClean="0"/>
              <a:t>Anos			Produção</a:t>
            </a:r>
          </a:p>
          <a:p>
            <a:r>
              <a:rPr lang="pt-BR" dirty="0" smtClean="0"/>
              <a:t>1821-1830		0,3</a:t>
            </a:r>
          </a:p>
          <a:p>
            <a:r>
              <a:rPr lang="pt-BR" dirty="0" smtClean="0"/>
              <a:t>1831-1840		1,0</a:t>
            </a:r>
          </a:p>
          <a:p>
            <a:r>
              <a:rPr lang="pt-BR" dirty="0" smtClean="0"/>
              <a:t>1841-1850		1,7</a:t>
            </a:r>
          </a:p>
          <a:p>
            <a:r>
              <a:rPr lang="pt-BR" dirty="0" smtClean="0"/>
              <a:t>1851-1860		2,6</a:t>
            </a:r>
          </a:p>
          <a:p>
            <a:r>
              <a:rPr lang="pt-BR" dirty="0" smtClean="0"/>
              <a:t>1861-1870		2,9</a:t>
            </a:r>
          </a:p>
          <a:p>
            <a:r>
              <a:rPr lang="pt-BR" dirty="0" smtClean="0"/>
              <a:t>1871-1890		3,6</a:t>
            </a:r>
          </a:p>
          <a:p>
            <a:r>
              <a:rPr lang="pt-BR" dirty="0" smtClean="0"/>
              <a:t>1881-1890		5,3</a:t>
            </a:r>
          </a:p>
          <a:p>
            <a:r>
              <a:rPr lang="pt-BR" dirty="0" smtClean="0"/>
              <a:t>1891-1900		7,2</a:t>
            </a:r>
          </a:p>
          <a:p>
            <a:endParaRPr lang="pt-BR" dirty="0" smtClean="0"/>
          </a:p>
          <a:p>
            <a:r>
              <a:rPr lang="pt-BR" sz="1400" dirty="0" smtClean="0"/>
              <a:t>Fonte: Silva (1986:43</a:t>
            </a:r>
            <a:r>
              <a:rPr lang="pt-BR" dirty="0" smtClean="0"/>
              <a:t>)</a:t>
            </a:r>
            <a:endParaRPr lang="pt-BR" dirty="0"/>
          </a:p>
        </p:txBody>
      </p:sp>
    </p:spTree>
    <p:extLst>
      <p:ext uri="{BB962C8B-B14F-4D97-AF65-F5344CB8AC3E}">
        <p14:creationId xmlns:p14="http://schemas.microsoft.com/office/powerpoint/2010/main" val="3907955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967335"/>
            <a:ext cx="4572000" cy="923330"/>
          </a:xfrm>
          <a:prstGeom prst="rect">
            <a:avLst/>
          </a:prstGeom>
        </p:spPr>
        <p:txBody>
          <a:bodyPr>
            <a:spAutoFit/>
          </a:bodyPr>
          <a:lstStyle/>
          <a:p>
            <a:r>
              <a:rPr lang="pt-BR" b="1" dirty="0" smtClean="0">
                <a:effectLst/>
              </a:rPr>
              <a:t>Capítulo 10</a:t>
            </a:r>
            <a:endParaRPr lang="pt-BR" dirty="0" smtClean="0">
              <a:effectLst/>
            </a:endParaRPr>
          </a:p>
          <a:p>
            <a:r>
              <a:rPr lang="pt-BR" b="1" dirty="0" smtClean="0">
                <a:effectLst/>
              </a:rPr>
              <a:t>O problema da mão-de-obra na economia cafeeira</a:t>
            </a:r>
            <a:endParaRPr lang="pt-BR" dirty="0">
              <a:effectLst/>
            </a:endParaRPr>
          </a:p>
        </p:txBody>
      </p:sp>
    </p:spTree>
    <p:extLst>
      <p:ext uri="{BB962C8B-B14F-4D97-AF65-F5344CB8AC3E}">
        <p14:creationId xmlns:p14="http://schemas.microsoft.com/office/powerpoint/2010/main" val="2261244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551837"/>
            <a:ext cx="4572000" cy="1754326"/>
          </a:xfrm>
          <a:prstGeom prst="rect">
            <a:avLst/>
          </a:prstGeom>
        </p:spPr>
        <p:txBody>
          <a:bodyPr>
            <a:spAutoFit/>
          </a:bodyPr>
          <a:lstStyle/>
          <a:p>
            <a:pPr algn="just"/>
            <a:r>
              <a:rPr lang="pt-BR" dirty="0" smtClean="0">
                <a:effectLst/>
              </a:rPr>
              <a:t>A falta de braços para a lavoura de café foi resolvida com a vinda de imigrantes estrangeiros. Com o ingresso dos imigrantes, gradativamente, o trabalho escravo vai sendo substituído pelo trabalho assalariado. Essa alternativa não foi adotada sem dificuldades. </a:t>
            </a:r>
            <a:endParaRPr lang="pt-BR" dirty="0">
              <a:effectLst/>
            </a:endParaRPr>
          </a:p>
        </p:txBody>
      </p:sp>
    </p:spTree>
    <p:extLst>
      <p:ext uri="{BB962C8B-B14F-4D97-AF65-F5344CB8AC3E}">
        <p14:creationId xmlns:p14="http://schemas.microsoft.com/office/powerpoint/2010/main" val="4186634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720840"/>
            <a:ext cx="4572000" cy="3416320"/>
          </a:xfrm>
          <a:prstGeom prst="rect">
            <a:avLst/>
          </a:prstGeom>
        </p:spPr>
        <p:txBody>
          <a:bodyPr>
            <a:spAutoFit/>
          </a:bodyPr>
          <a:lstStyle/>
          <a:p>
            <a:pPr algn="just"/>
            <a:r>
              <a:rPr lang="pt-BR" dirty="0" smtClean="0">
                <a:effectLst/>
              </a:rPr>
              <a:t>A corrente migratória europeia permaneceria fraca ainda por muitos anos. O tráfico de escravos continuava a despejar anualmente milhares de indivíduos que supriam as necessidades de mão-de-obra para a lavoura de café. Com o passar do tempo, todavia, a escravidão vai sendo minada. Primeiro, porque com a separação política de Portugal, a escravidão representava um empecilho para a formação de uma jovem nação. Segundo, a abolição do tráfico de escravos era um prenúncio do fim da escravidão.</a:t>
            </a:r>
            <a:endParaRPr lang="pt-BR" dirty="0">
              <a:effectLst/>
            </a:endParaRPr>
          </a:p>
        </p:txBody>
      </p:sp>
    </p:spTree>
    <p:extLst>
      <p:ext uri="{BB962C8B-B14F-4D97-AF65-F5344CB8AC3E}">
        <p14:creationId xmlns:p14="http://schemas.microsoft.com/office/powerpoint/2010/main" val="3886758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582341"/>
            <a:ext cx="4878288" cy="3416320"/>
          </a:xfrm>
          <a:prstGeom prst="rect">
            <a:avLst/>
          </a:prstGeom>
        </p:spPr>
        <p:txBody>
          <a:bodyPr wrap="square">
            <a:spAutoFit/>
          </a:bodyPr>
          <a:lstStyle/>
          <a:p>
            <a:pPr algn="just"/>
            <a:r>
              <a:rPr lang="pt-BR" dirty="0" smtClean="0">
                <a:effectLst/>
              </a:rPr>
              <a:t>A partir dos anos 1860, com a recuperação dos preços do café, a escassez de mão-de-obra tornara-se particularmente séria. Após 1870, a vinda dos imigrantes foi viabilizada por uma parceria entre o governo imperial e os barões do café. Enquanto no início do século – em razão das péssimas condições de trabalho – um número significativo de imigrantes estrangeiros saía do Brasil em direção a outros países da América Latina, particularmente para a Argentina, a oferta de mão-de-obra de origem estrangeira melhora consideravelmente no final do século XIX. </a:t>
            </a:r>
            <a:endParaRPr lang="pt-BR" dirty="0">
              <a:effectLst/>
            </a:endParaRPr>
          </a:p>
        </p:txBody>
      </p:sp>
    </p:spTree>
    <p:extLst>
      <p:ext uri="{BB962C8B-B14F-4D97-AF65-F5344CB8AC3E}">
        <p14:creationId xmlns:p14="http://schemas.microsoft.com/office/powerpoint/2010/main" val="1595008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212438"/>
            <a:ext cx="7701935"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9129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pPr algn="just"/>
            <a:r>
              <a:rPr lang="pt-BR" dirty="0" smtClean="0">
                <a:effectLst/>
              </a:rPr>
              <a:t>O abolicionismo não foi uma função das imigrações e sim o contrário – o movimento abolicionista é que estimulou a vinda de imigrantes estrangeiros. A abolição da escravatura foi um processo que levou a uma redistribuição da propriedade, já que o escravo era uma “riqueza”. </a:t>
            </a:r>
            <a:endParaRPr lang="pt-BR" dirty="0">
              <a:effectLst/>
            </a:endParaRPr>
          </a:p>
        </p:txBody>
      </p:sp>
    </p:spTree>
    <p:extLst>
      <p:ext uri="{BB962C8B-B14F-4D97-AF65-F5344CB8AC3E}">
        <p14:creationId xmlns:p14="http://schemas.microsoft.com/office/powerpoint/2010/main" val="1759999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967335"/>
            <a:ext cx="4572000" cy="923330"/>
          </a:xfrm>
          <a:prstGeom prst="rect">
            <a:avLst/>
          </a:prstGeom>
        </p:spPr>
        <p:txBody>
          <a:bodyPr>
            <a:spAutoFit/>
          </a:bodyPr>
          <a:lstStyle/>
          <a:p>
            <a:pPr algn="just"/>
            <a:r>
              <a:rPr lang="pt-BR" b="1" dirty="0">
                <a:cs typeface="Calibri"/>
              </a:rPr>
              <a:t>Q</a:t>
            </a:r>
            <a:r>
              <a:rPr lang="pt-BR" dirty="0">
                <a:cs typeface="Calibri"/>
              </a:rPr>
              <a:t>ual a origem do capital usado para o financiamento da acumulação da lavoura cafeeira?</a:t>
            </a:r>
            <a:endParaRPr lang="pt-BR" dirty="0">
              <a:effectLst/>
            </a:endParaRPr>
          </a:p>
        </p:txBody>
      </p:sp>
    </p:spTree>
    <p:extLst>
      <p:ext uri="{BB962C8B-B14F-4D97-AF65-F5344CB8AC3E}">
        <p14:creationId xmlns:p14="http://schemas.microsoft.com/office/powerpoint/2010/main" val="1871322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123728" y="1582341"/>
            <a:ext cx="4734272" cy="3416320"/>
          </a:xfrm>
          <a:prstGeom prst="rect">
            <a:avLst/>
          </a:prstGeom>
        </p:spPr>
        <p:txBody>
          <a:bodyPr wrap="square">
            <a:spAutoFit/>
          </a:bodyPr>
          <a:lstStyle/>
          <a:p>
            <a:pPr algn="just"/>
            <a:r>
              <a:rPr lang="pt-BR" dirty="0" smtClean="0">
                <a:effectLst/>
              </a:rPr>
              <a:t>Há certo exagero na visão de que os fazendeiros de café do Oeste paulista possuíam uma mentalidade capitalista e, por essa razão, tiveram interesse em implantar um sistema de trabalho assalariado para viabilizar a criação de um mercado interno. Seria reducionismo apresentar a diferença de posição, em relação à abolição, entre os fazendeiros de café das zonas “novas” e “velhas” como uma questão de “mentalidade”. Os fazendeiros da zona “nova” do café foram beneficiados pela conjuntura em que se encontravam.</a:t>
            </a:r>
            <a:endParaRPr lang="pt-BR" dirty="0">
              <a:effectLst/>
            </a:endParaRPr>
          </a:p>
        </p:txBody>
      </p:sp>
    </p:spTree>
    <p:extLst>
      <p:ext uri="{BB962C8B-B14F-4D97-AF65-F5344CB8AC3E}">
        <p14:creationId xmlns:p14="http://schemas.microsoft.com/office/powerpoint/2010/main" val="1445683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2051720" y="1720840"/>
            <a:ext cx="4806280" cy="3139321"/>
          </a:xfrm>
          <a:prstGeom prst="rect">
            <a:avLst/>
          </a:prstGeom>
        </p:spPr>
        <p:txBody>
          <a:bodyPr wrap="square">
            <a:spAutoFit/>
          </a:bodyPr>
          <a:lstStyle/>
          <a:p>
            <a:pPr algn="just"/>
            <a:r>
              <a:rPr lang="pt-BR" dirty="0">
                <a:ea typeface="Calibri"/>
                <a:cs typeface="Times New Roman"/>
              </a:rPr>
              <a:t>Para Caio Prado Jr., os proprietários das grandes fazendas de café eram escravocratas e usaram a sua influência política para atrasar a abolição. À medida que a campanha pela abolição toma vulto, o povo, sobretudo do Rio de Janeiro, começa a participar das manifestações. Embora tivesse diminuído o número de escravos em relação à população total do país em relação ao início do século XIX, ainda assim o medo de uma revolta de escravos passou a assombrar os donos das lavouras de café. </a:t>
            </a:r>
            <a:endParaRPr lang="pt-BR" dirty="0"/>
          </a:p>
        </p:txBody>
      </p:sp>
    </p:spTree>
    <p:extLst>
      <p:ext uri="{BB962C8B-B14F-4D97-AF65-F5344CB8AC3E}">
        <p14:creationId xmlns:p14="http://schemas.microsoft.com/office/powerpoint/2010/main" val="1722765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3105835"/>
            <a:ext cx="4572000" cy="646331"/>
          </a:xfrm>
          <a:prstGeom prst="rect">
            <a:avLst/>
          </a:prstGeom>
        </p:spPr>
        <p:txBody>
          <a:bodyPr>
            <a:spAutoFit/>
          </a:bodyPr>
          <a:lstStyle/>
          <a:p>
            <a:pPr algn="just"/>
            <a:r>
              <a:rPr lang="pt-BR" dirty="0" smtClean="0">
                <a:effectLst/>
              </a:rPr>
              <a:t>Quais foram as consequências econômicas da abolição?</a:t>
            </a:r>
            <a:endParaRPr lang="pt-BR" dirty="0">
              <a:effectLst/>
            </a:endParaRPr>
          </a:p>
        </p:txBody>
      </p:sp>
    </p:spTree>
    <p:extLst>
      <p:ext uri="{BB962C8B-B14F-4D97-AF65-F5344CB8AC3E}">
        <p14:creationId xmlns:p14="http://schemas.microsoft.com/office/powerpoint/2010/main" val="42279374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136339"/>
            <a:ext cx="4572000" cy="2585323"/>
          </a:xfrm>
          <a:prstGeom prst="rect">
            <a:avLst/>
          </a:prstGeom>
        </p:spPr>
        <p:txBody>
          <a:bodyPr>
            <a:spAutoFit/>
          </a:bodyPr>
          <a:lstStyle/>
          <a:p>
            <a:pPr algn="just"/>
            <a:r>
              <a:rPr lang="pt-BR" dirty="0" smtClean="0">
                <a:effectLst/>
              </a:rPr>
              <a:t>Podem-se formular duas situações. Em uma delas, houve apenas uma mudança formal, sem alteração na organização da produção ou na distribuição de renda. Noutra, onde havia abundância de terras, os escravos libertos poderiam optar pela produção de subsistência, o que elevaria os salários e promoveria uma redistribuição de renda em favor da mão-de-obra. </a:t>
            </a:r>
            <a:endParaRPr lang="pt-BR" dirty="0">
              <a:effectLst/>
            </a:endParaRPr>
          </a:p>
        </p:txBody>
      </p:sp>
    </p:spTree>
    <p:extLst>
      <p:ext uri="{BB962C8B-B14F-4D97-AF65-F5344CB8AC3E}">
        <p14:creationId xmlns:p14="http://schemas.microsoft.com/office/powerpoint/2010/main" val="3386898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979712" y="2551837"/>
            <a:ext cx="4878288" cy="1477328"/>
          </a:xfrm>
          <a:prstGeom prst="rect">
            <a:avLst/>
          </a:prstGeom>
        </p:spPr>
        <p:txBody>
          <a:bodyPr wrap="square">
            <a:spAutoFit/>
          </a:bodyPr>
          <a:lstStyle/>
          <a:p>
            <a:pPr algn="just"/>
            <a:r>
              <a:rPr lang="pt-BR" dirty="0">
                <a:cs typeface="Calibri"/>
              </a:rPr>
              <a:t>Sérgio Silva vê na abertura dos portos (1808) e </a:t>
            </a:r>
            <a:r>
              <a:rPr lang="pt-BR" dirty="0" smtClean="0">
                <a:cs typeface="Calibri"/>
              </a:rPr>
              <a:t>na independência </a:t>
            </a:r>
            <a:r>
              <a:rPr lang="pt-BR" dirty="0">
                <a:cs typeface="Calibri"/>
              </a:rPr>
              <a:t>(1822) como acontecimentos que promoveram o nascimento de uma classe de capitalistas comerciais financiadores da acumulação </a:t>
            </a:r>
            <a:r>
              <a:rPr lang="pt-BR" dirty="0" smtClean="0">
                <a:cs typeface="Calibri"/>
              </a:rPr>
              <a:t>cafeeira. </a:t>
            </a:r>
            <a:endParaRPr lang="pt-BR" dirty="0">
              <a:effectLst/>
            </a:endParaRPr>
          </a:p>
        </p:txBody>
      </p:sp>
    </p:spTree>
    <p:extLst>
      <p:ext uri="{BB962C8B-B14F-4D97-AF65-F5344CB8AC3E}">
        <p14:creationId xmlns:p14="http://schemas.microsoft.com/office/powerpoint/2010/main" val="2679295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pPr algn="just"/>
            <a:r>
              <a:rPr lang="pt-BR" dirty="0">
                <a:cs typeface="Calibri"/>
              </a:rPr>
              <a:t>Celso Furtado dá pouca importância à vinda da família real e a independência, porém também identifica nos primórdios da produção de café a formação de uma “classe empresária”, que se formou inicialmente a partir do comércio de gêneros e de animais para abastecer o Rio de Janeiro. </a:t>
            </a:r>
            <a:endParaRPr lang="pt-BR" dirty="0">
              <a:effectLst/>
            </a:endParaRPr>
          </a:p>
        </p:txBody>
      </p:sp>
    </p:spTree>
    <p:extLst>
      <p:ext uri="{BB962C8B-B14F-4D97-AF65-F5344CB8AC3E}">
        <p14:creationId xmlns:p14="http://schemas.microsoft.com/office/powerpoint/2010/main" val="934558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274838"/>
            <a:ext cx="4572000" cy="2308324"/>
          </a:xfrm>
          <a:prstGeom prst="rect">
            <a:avLst/>
          </a:prstGeom>
        </p:spPr>
        <p:txBody>
          <a:bodyPr>
            <a:spAutoFit/>
          </a:bodyPr>
          <a:lstStyle/>
          <a:p>
            <a:pPr algn="just"/>
            <a:r>
              <a:rPr lang="pt-BR" dirty="0">
                <a:cs typeface="Calibri"/>
              </a:rPr>
              <a:t>A figura do comissário, que alcança seu auge pela metade do século XIX, seria posteriormente substituída pelos “bancos cafeeiros” que começam a se formar desde então. O fazendeiro dependia do capital mercantil para expandir-se, este, por sua vez, era prisioneiro do setor cafeeiro, visto ser esta a única opção para reinvestir os lucros. </a:t>
            </a:r>
            <a:endParaRPr lang="pt-BR" dirty="0">
              <a:effectLst/>
            </a:endParaRPr>
          </a:p>
        </p:txBody>
      </p:sp>
    </p:spTree>
    <p:extLst>
      <p:ext uri="{BB962C8B-B14F-4D97-AF65-F5344CB8AC3E}">
        <p14:creationId xmlns:p14="http://schemas.microsoft.com/office/powerpoint/2010/main" val="4221839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3105835"/>
            <a:ext cx="4572000" cy="646331"/>
          </a:xfrm>
          <a:prstGeom prst="rect">
            <a:avLst/>
          </a:prstGeom>
        </p:spPr>
        <p:txBody>
          <a:bodyPr>
            <a:spAutoFit/>
          </a:bodyPr>
          <a:lstStyle/>
          <a:p>
            <a:pPr algn="just"/>
            <a:r>
              <a:rPr lang="pt-BR" dirty="0">
                <a:cs typeface="Calibri"/>
              </a:rPr>
              <a:t>Por que não se formou uma burguesia capitalista no Brasil antes do café?</a:t>
            </a:r>
            <a:endParaRPr lang="pt-BR" dirty="0">
              <a:effectLst/>
            </a:endParaRPr>
          </a:p>
        </p:txBody>
      </p:sp>
    </p:spTree>
    <p:extLst>
      <p:ext uri="{BB962C8B-B14F-4D97-AF65-F5344CB8AC3E}">
        <p14:creationId xmlns:p14="http://schemas.microsoft.com/office/powerpoint/2010/main" val="1772157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pPr algn="just"/>
            <a:r>
              <a:rPr lang="pt-BR" dirty="0">
                <a:cs typeface="Calibri"/>
              </a:rPr>
              <a:t>Celso Furtado compara a organização da produção do açúcar com a do café. No açúcar, as fases produtiva e comercial estavam isoladas uma da outra. No café, as fases produtiva e comercial estavam entrelaçadas entre si e os seus representantes tinham os mesmos interesses.</a:t>
            </a:r>
            <a:endParaRPr lang="pt-BR" dirty="0">
              <a:effectLst/>
            </a:endParaRPr>
          </a:p>
        </p:txBody>
      </p:sp>
    </p:spTree>
    <p:extLst>
      <p:ext uri="{BB962C8B-B14F-4D97-AF65-F5344CB8AC3E}">
        <p14:creationId xmlns:p14="http://schemas.microsoft.com/office/powerpoint/2010/main" val="435364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997839"/>
            <a:ext cx="4572000" cy="2862322"/>
          </a:xfrm>
          <a:prstGeom prst="rect">
            <a:avLst/>
          </a:prstGeom>
        </p:spPr>
        <p:txBody>
          <a:bodyPr>
            <a:spAutoFit/>
          </a:bodyPr>
          <a:lstStyle/>
          <a:p>
            <a:pPr algn="just"/>
            <a:r>
              <a:rPr lang="pt-BR" dirty="0">
                <a:cs typeface="Calibri"/>
              </a:rPr>
              <a:t>A tese de Celso Furtado de surgimento de uma “classe empresária” já na etapa inicial da lavoura de café sofreu criticas da parte de Jacob </a:t>
            </a:r>
            <a:r>
              <a:rPr lang="pt-BR" dirty="0" err="1">
                <a:cs typeface="Calibri"/>
              </a:rPr>
              <a:t>Gorender</a:t>
            </a:r>
            <a:r>
              <a:rPr lang="pt-BR" dirty="0">
                <a:cs typeface="Calibri"/>
              </a:rPr>
              <a:t> Para ele, Furtado generalizou algo só aplicável às fazendas de café do Oeste paulista. Nesse caso, Celso Furtado teria sido induzido por uma concepção historiográfica tipicamente paulista. Enquanto donos de escravos, os fazendeiros do café eram iguais aos senhores de engenho do período colonial.</a:t>
            </a:r>
            <a:endParaRPr lang="pt-BR" dirty="0">
              <a:effectLst/>
            </a:endParaRPr>
          </a:p>
        </p:txBody>
      </p:sp>
    </p:spTree>
    <p:extLst>
      <p:ext uri="{BB962C8B-B14F-4D97-AF65-F5344CB8AC3E}">
        <p14:creationId xmlns:p14="http://schemas.microsoft.com/office/powerpoint/2010/main" val="1196894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582341"/>
            <a:ext cx="4572000" cy="3693319"/>
          </a:xfrm>
          <a:prstGeom prst="rect">
            <a:avLst/>
          </a:prstGeom>
        </p:spPr>
        <p:txBody>
          <a:bodyPr>
            <a:spAutoFit/>
          </a:bodyPr>
          <a:lstStyle/>
          <a:p>
            <a:pPr algn="just"/>
            <a:r>
              <a:rPr lang="pt-BR" dirty="0">
                <a:cs typeface="Calibri"/>
              </a:rPr>
              <a:t>Autores estrangeiros, que ficaram conhecidos como “brasilianistas”, geralmente concordam com essa concepção paulista acerca da capacidade empresarial dos cafeicultores. Warren Dean não constitui exceção. Porém, ele discorda quanto à origem dessa elite, uma vez que a maioria dos seus membros já possuía terra por várias gerações antes de plantarem café e que estavam ocupados principalmente no setor de subsistência. Esses indivíduos usaram os recursos que já possuíam tanto para comprar escravos quanto propriedades vizinhas. </a:t>
            </a:r>
            <a:endParaRPr lang="pt-BR" dirty="0">
              <a:effectLst/>
            </a:endParaRPr>
          </a:p>
        </p:txBody>
      </p:sp>
    </p:spTree>
    <p:extLst>
      <p:ext uri="{BB962C8B-B14F-4D97-AF65-F5344CB8AC3E}">
        <p14:creationId xmlns:p14="http://schemas.microsoft.com/office/powerpoint/2010/main" val="380866961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1149</Words>
  <Application>Microsoft Office PowerPoint</Application>
  <PresentationFormat>Apresentação na tela (4:3)</PresentationFormat>
  <Paragraphs>36</Paragraphs>
  <Slides>23</Slides>
  <Notes>0</Notes>
  <HiddenSlides>0</HiddenSlides>
  <MMClips>0</MMClips>
  <ScaleCrop>false</ScaleCrop>
  <HeadingPairs>
    <vt:vector size="4" baseType="variant">
      <vt:variant>
        <vt:lpstr>Tema</vt:lpstr>
      </vt:variant>
      <vt:variant>
        <vt:i4>1</vt:i4>
      </vt:variant>
      <vt:variant>
        <vt:lpstr>Títulos de slides</vt:lpstr>
      </vt:variant>
      <vt:variant>
        <vt:i4>23</vt:i4>
      </vt:variant>
    </vt:vector>
  </HeadingPairs>
  <TitlesOfParts>
    <vt:vector size="24"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Proprietario</dc:creator>
  <cp:lastModifiedBy>Proprietario</cp:lastModifiedBy>
  <cp:revision>3</cp:revision>
  <dcterms:created xsi:type="dcterms:W3CDTF">2015-09-03T18:53:15Z</dcterms:created>
  <dcterms:modified xsi:type="dcterms:W3CDTF">2015-09-03T19:14:28Z</dcterms:modified>
</cp:coreProperties>
</file>