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23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8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76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65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37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50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3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45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01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63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92FC-5D17-4FE2-97D5-6DA20B44EB0B}" type="datetimeFigureOut">
              <a:rPr lang="pt-BR" smtClean="0"/>
              <a:t>9/4/2015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584DF-8319-4B29-A5D0-11E5696D9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8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 teoria da política monetária</a:t>
            </a:r>
            <a:br>
              <a:rPr lang="pt-BR" sz="2800" dirty="0" smtClean="0"/>
            </a:br>
            <a:r>
              <a:rPr lang="pt-BR" sz="2800" dirty="0" smtClean="0"/>
              <a:t>Keynes e os pós-</a:t>
            </a:r>
            <a:r>
              <a:rPr lang="pt-BR" sz="2800" dirty="0" err="1" smtClean="0"/>
              <a:t>keynesianos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187625" y="3886200"/>
            <a:ext cx="6768751" cy="766763"/>
          </a:xfrm>
        </p:spPr>
        <p:txBody>
          <a:bodyPr>
            <a:normAutofit/>
          </a:bodyPr>
          <a:lstStyle/>
          <a:p>
            <a:r>
              <a:rPr lang="pt-BR" sz="1600" dirty="0" smtClean="0"/>
              <a:t>Com base no capítulo 7 do livro-texto “Economia Monetária e Financeira”, de Cardim de Carvalho e outros.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7238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1484784"/>
            <a:ext cx="60486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Keynes e os pós-</a:t>
            </a:r>
            <a:r>
              <a:rPr lang="pt-BR" sz="1600" b="0" i="0" u="none" strike="noStrike" baseline="0" dirty="0" err="1" smtClean="0">
                <a:latin typeface="Times-Roman"/>
              </a:rPr>
              <a:t>keynesianos</a:t>
            </a:r>
            <a:r>
              <a:rPr lang="pt-BR" sz="1600" b="0" i="0" u="none" strike="noStrike" baseline="0" dirty="0" smtClean="0">
                <a:latin typeface="Times-Roman"/>
              </a:rPr>
              <a:t> acreditam que a moeda afeta motivos e decisões e é, em síntese, um dos fatores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mais fundamentais em uma economia, de tal forma que não existe uma única posição de equilíbrio de longo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período igualmente válida sem se considerar a política monetária corrente. Ao contrário, existem inúmeras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posições que correspondem a diferentes políticas monetárias. </a:t>
            </a:r>
          </a:p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Em suma, Keynes e os pós-</a:t>
            </a:r>
            <a:r>
              <a:rPr lang="pt-BR" sz="1600" b="0" i="0" u="none" strike="noStrike" baseline="0" dirty="0" err="1" smtClean="0">
                <a:latin typeface="Times-Roman"/>
              </a:rPr>
              <a:t>keynesianos</a:t>
            </a:r>
            <a:r>
              <a:rPr lang="pt-BR" sz="1600" b="0" i="0" u="none" strike="noStrike" baseline="0" dirty="0" smtClean="0">
                <a:latin typeface="Times-Roman"/>
              </a:rPr>
              <a:t> defendem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a ideia de que a moeda não é neutra nem no curto nem no longo período e que, consequentemente, a política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monetária pode ser eficaz para alterar variáveis reais.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1141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1484784"/>
            <a:ext cx="61926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As autoridades monetárias têm à sua disposição três instrumentos para fazer uso com o intuito de atingir seus objetivos:</a:t>
            </a:r>
          </a:p>
          <a:p>
            <a:pPr marL="342900" indent="-342900" algn="just">
              <a:buAutoNum type="alphaLcParenBoth"/>
            </a:pPr>
            <a:r>
              <a:rPr lang="pt-BR" sz="1600" b="0" i="0" u="none" strike="noStrike" baseline="0" dirty="0" smtClean="0">
                <a:latin typeface="Times-Roman"/>
              </a:rPr>
              <a:t>a fixação compulsória de reservas bancárias; </a:t>
            </a:r>
          </a:p>
          <a:p>
            <a:pPr marL="342900" indent="-342900" algn="just">
              <a:buAutoNum type="alphaLcParenBoth"/>
            </a:pPr>
            <a:r>
              <a:rPr lang="pt-BR" sz="1600" b="0" i="0" u="none" strike="noStrike" baseline="0" dirty="0" smtClean="0">
                <a:latin typeface="Times-Roman"/>
              </a:rPr>
              <a:t>(b) a determinação da taxa de juros das operações de redesconto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(e empréstimos de liquidez); e</a:t>
            </a:r>
          </a:p>
          <a:p>
            <a:pPr marL="342900" indent="-342900" algn="just">
              <a:buAutoNum type="alphaLcParenBoth"/>
            </a:pPr>
            <a:r>
              <a:rPr lang="pt-BR" sz="1600" b="0" i="0" u="none" strike="noStrike" baseline="0" dirty="0" smtClean="0">
                <a:latin typeface="Times-Roman"/>
              </a:rPr>
              <a:t> (c) as operações de compra e venda de títulos públicos. </a:t>
            </a:r>
          </a:p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Os dois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primeiros instrumentos afetam a capacidade dos bancos comerciais de conceder crédito de curto termo para satisfazer</a:t>
            </a:r>
          </a:p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as necessidades de antecipação de receitas das firmas, isto é, afetam as decisões de produção. Com as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operações de </a:t>
            </a:r>
            <a:r>
              <a:rPr lang="pt-BR" sz="1600" b="0" i="1" u="none" strike="noStrike" baseline="0" dirty="0" smtClean="0">
                <a:latin typeface="Times-Italic"/>
              </a:rPr>
              <a:t>open-market</a:t>
            </a:r>
            <a:r>
              <a:rPr lang="pt-BR" sz="1600" b="0" i="0" u="none" strike="noStrike" baseline="0" dirty="0" smtClean="0">
                <a:latin typeface="Times-Roman"/>
              </a:rPr>
              <a:t>, as autoridades monetárias podem afetar as decisões de investimento da economia.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665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Meus documentos\Minhas imagens\em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209675"/>
            <a:ext cx="793432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8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1582341"/>
            <a:ext cx="58326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u="none" strike="noStrike" baseline="0" dirty="0" smtClean="0">
                <a:latin typeface="Times-Roman"/>
              </a:rPr>
              <a:t>O Banco Central opera suas políticas em uma economia monetária que pode ser sinteticamente definida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como sendo uma economia de duas esferas de circulação da moeda: a industrial e a financeira. Na primeira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esfera, a moeda exerce a sua função de meio de troca, faz girar bens e serviços. Na outra, a moeda faz girar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ativos financeiros. Nessa esfera, a moeda transforma-se em um ativo que possui os mesmos atributos dos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ativos que faz girar.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uario\Meus documentos\Minhas imagens\em5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66838"/>
            <a:ext cx="7800975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9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1844824"/>
            <a:ext cx="61926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u="none" strike="noStrike" baseline="0" dirty="0" smtClean="0">
                <a:latin typeface="Times-Roman"/>
              </a:rPr>
              <a:t>A arte da política monetária sugerida por Keynes e pelos pós-</a:t>
            </a:r>
            <a:r>
              <a:rPr lang="pt-BR" b="0" i="0" u="none" strike="noStrike" baseline="0" dirty="0" err="1" smtClean="0">
                <a:latin typeface="Times-Roman"/>
              </a:rPr>
              <a:t>keynesianos</a:t>
            </a:r>
            <a:r>
              <a:rPr lang="pt-BR" b="0" i="0" u="none" strike="noStrike" baseline="0" dirty="0" smtClean="0">
                <a:latin typeface="Times-Roman"/>
              </a:rPr>
              <a:t>, que visa ao aumento do produto, é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transformar moeda-ativo em moeda meio de troca. A arte é induzir a viagem de moeda da circulação financeira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para a circulação industrial. Então, recomenda-se aumentar o estoque monetário da circulação financeira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por meio de operações de mercado aberto para reduzir a taxa de juros dos ativos líquidos com o objetivo de estimular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estratégias privadas de recomposição de portfólios mais ilíquidos e, ao mesmo tempo, que rendam lucros</a:t>
            </a:r>
            <a:r>
              <a:rPr lang="pt-BR" b="0" i="0" u="none" strike="noStrike" dirty="0" smtClean="0">
                <a:latin typeface="Times-Roman"/>
              </a:rPr>
              <a:t> </a:t>
            </a:r>
            <a:r>
              <a:rPr lang="pt-BR" b="0" i="0" u="none" strike="noStrike" baseline="0" dirty="0" smtClean="0">
                <a:latin typeface="Times-Roman"/>
              </a:rPr>
              <a:t>compensadores.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87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98504" y="1484784"/>
            <a:ext cx="6336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0" i="0" u="none" strike="noStrike" baseline="0" dirty="0" smtClean="0">
                <a:latin typeface="Times-Roman"/>
              </a:rPr>
              <a:t>A política monetária não afeta diretamente o produto na circulação industrial. Simplesmente induz o vazamento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de moeda da circulação financeira em direção a essa circulação. Sendo assim, a política monetária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pós-</a:t>
            </a:r>
            <a:r>
              <a:rPr lang="pt-BR" sz="1600" b="0" i="0" u="none" strike="noStrike" baseline="0" dirty="0" err="1" smtClean="0">
                <a:latin typeface="Times-Roman"/>
              </a:rPr>
              <a:t>keynesiana</a:t>
            </a:r>
            <a:r>
              <a:rPr lang="pt-BR" sz="1600" b="0" i="0" u="none" strike="noStrike" baseline="0" dirty="0" smtClean="0">
                <a:latin typeface="Times-Roman"/>
              </a:rPr>
              <a:t> que visa ao aumento do investimento se depara com os agentes econômicos que devem agir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de acordo com os sinais emitidos pelo Banco Central. Entretanto, as decisões de recomposição de portfólio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são tomadas com base em expectativas de cenários futuros. Portanto, a eficácia da política monetária não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depende exclusivamente da utilização dos seus instrumentos, mas é função,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fundamentalmente, das avaliações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sobre contextos futuros feitas pelos agentes econômicos e, consequentemente, das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decisões de portfólio</a:t>
            </a:r>
            <a:r>
              <a:rPr lang="pt-BR" sz="1600" b="0" i="0" u="none" strike="noStrike" dirty="0" smtClean="0">
                <a:latin typeface="Times-Roman"/>
              </a:rPr>
              <a:t> </a:t>
            </a:r>
            <a:r>
              <a:rPr lang="pt-BR" sz="1600" b="0" i="0" u="none" strike="noStrike" baseline="0" dirty="0" smtClean="0">
                <a:latin typeface="Times-Roman"/>
              </a:rPr>
              <a:t>daí resultantes.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851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8229600" cy="2952328"/>
          </a:xfrm>
        </p:spPr>
        <p:txBody>
          <a:bodyPr>
            <a:noAutofit/>
          </a:bodyPr>
          <a:lstStyle/>
          <a:p>
            <a:pPr algn="l"/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1442520" y="1340768"/>
            <a:ext cx="59766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/>
              <a:t>“Se nos vemos tentados a considerar a moeda como o elixir que estimula a atividade do sistema, não nos esqueçamos que podem surgir muitos obstáculos entre a taça e os lábios. Isso porque, embora seja de se esperar [...] que um aumento na quantidade de moeda leve a redução dos juros, isto não se dará se as preferências do público pela liquidez aumentarem mais que a oferta monetária. Além disso, conquanto se possa esperar que [...] uma baixa na taxa de juros leve a um incremento no fluxo de investimentos, isto não acontecerá se a escala da eficiência marginal do capital descer mais do que a taxa de juros. Por fim, embora seja lícito esperar que [...] um aumento do fluxo de investimentos eleve a demanda agregada e, com isso, o emprego, tal não ocorrerá se a propensão a consumir estiver em declínio</a:t>
            </a:r>
            <a:r>
              <a:rPr lang="pt-BR" sz="1600" dirty="0" smtClean="0"/>
              <a:t>.”</a:t>
            </a:r>
            <a:endParaRPr lang="pt-BR" sz="1600" dirty="0"/>
          </a:p>
          <a:p>
            <a:pPr algn="just"/>
            <a:r>
              <a:rPr lang="pt-BR" sz="1600" dirty="0"/>
              <a:t>(John Maynard KEYNES, “The General </a:t>
            </a:r>
            <a:r>
              <a:rPr lang="pt-BR" sz="1600" dirty="0" err="1"/>
              <a:t>Theory</a:t>
            </a:r>
            <a:r>
              <a:rPr lang="pt-BR" sz="1600" dirty="0"/>
              <a:t>”, cap. 13)</a:t>
            </a:r>
          </a:p>
        </p:txBody>
      </p:sp>
    </p:spTree>
    <p:extLst>
      <p:ext uri="{BB962C8B-B14F-4D97-AF65-F5344CB8AC3E}">
        <p14:creationId xmlns:p14="http://schemas.microsoft.com/office/powerpoint/2010/main" val="33568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712</Words>
  <Application>Microsoft Office PowerPoint</Application>
  <PresentationFormat>Apresentação na tela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 teoria da política monetária Keynes e os pós-keynesianos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teoria da política monetária Keynes e os pós-keynesianos</dc:title>
  <dc:creator>Proprietario</dc:creator>
  <cp:lastModifiedBy>Proprietario</cp:lastModifiedBy>
  <cp:revision>5</cp:revision>
  <dcterms:created xsi:type="dcterms:W3CDTF">2015-03-24T14:49:01Z</dcterms:created>
  <dcterms:modified xsi:type="dcterms:W3CDTF">2015-04-09T14:30:52Z</dcterms:modified>
</cp:coreProperties>
</file>