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522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337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0622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221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59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03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84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16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85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692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166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8E3D4-65CE-4482-9D25-C5F60B464B33}" type="datetimeFigureOut">
              <a:rPr lang="pt-BR" smtClean="0"/>
              <a:t>10/4/2017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C9950-C022-4289-BF86-6E36C1B2697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1009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979712" y="2828836"/>
            <a:ext cx="48782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effectLst/>
                <a:ea typeface="Times New Roman"/>
              </a:rPr>
              <a:t>DETERMINAÇÃO DO PRODUTO E DO EMPREGO (economia fechada)</a:t>
            </a:r>
            <a:endParaRPr lang="pt-BR" dirty="0" smtClean="0">
              <a:effectLst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b="1" dirty="0" smtClean="0">
                <a:effectLst/>
                <a:ea typeface="Times New Roman"/>
              </a:rPr>
              <a:t>AULA 5 - A MACROECONOMIA KEYNESIANA (2)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85868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1720840"/>
            <a:ext cx="54726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INVESTIMENTO (I)</a:t>
            </a:r>
            <a:endParaRPr lang="pt-BR" dirty="0" smtClean="0">
              <a:effectLst/>
            </a:endParaRPr>
          </a:p>
          <a:p>
            <a:r>
              <a:rPr lang="pt-BR" dirty="0"/>
              <a:t> </a:t>
            </a:r>
            <a:endParaRPr lang="pt-BR" dirty="0" smtClean="0">
              <a:effectLst/>
            </a:endParaRPr>
          </a:p>
          <a:p>
            <a:pPr algn="just"/>
            <a:r>
              <a:rPr lang="pt-BR" dirty="0"/>
              <a:t>“</a:t>
            </a:r>
            <a:r>
              <a:rPr lang="pt-BR" i="1" dirty="0"/>
              <a:t>Nossa definição de renda também nos leva logo à do investimento corrente, querendo dizer com isto a adição corrente ao valor do equipamento produtor que resultou da atividade produtiva do período que se considere. Evidentemente, ele equivale ao que acaba de ser definido como poupança, pois representa a parte da renda do período não absorvida pelo consumo</a:t>
            </a:r>
            <a:r>
              <a:rPr lang="pt-BR" dirty="0"/>
              <a:t>”. </a:t>
            </a:r>
            <a:endParaRPr lang="pt-BR" dirty="0" smtClean="0">
              <a:effectLst/>
            </a:endParaRPr>
          </a:p>
          <a:p>
            <a:r>
              <a:rPr lang="pt-BR" dirty="0"/>
              <a:t>(Keynes, cap.6, </a:t>
            </a:r>
            <a:r>
              <a:rPr lang="pt-BR" i="1" dirty="0"/>
              <a:t>Teoria Geral</a:t>
            </a:r>
            <a:r>
              <a:rPr lang="pt-BR" dirty="0"/>
              <a:t>).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36345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No modelo </a:t>
            </a:r>
            <a:r>
              <a:rPr lang="pt-BR" dirty="0" err="1" smtClean="0">
                <a:effectLst/>
                <a:ea typeface="Times New Roman"/>
              </a:rPr>
              <a:t>keynesiano</a:t>
            </a:r>
            <a:r>
              <a:rPr lang="pt-BR" dirty="0" smtClean="0">
                <a:effectLst/>
                <a:ea typeface="Times New Roman"/>
              </a:rPr>
              <a:t>, o investimento tem um papel-chave. Embora Keynes acreditasse que as decisões a consumir e a investir determinassem conjuntamente a renda, era a variação no gasto com investimento a principal causadora da instabilidade da economia (ciclos econômicos). Como são determinadas as decisões de investir?  Keynes achava que, no curto prazo, a taxa de juros corrente e as expectativas dos empresários eram os fatores mais importantes.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2327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113768"/>
                <a:ext cx="4572000" cy="2630464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O papel da taxa de juros (i), em Keynes, só pode ser compreendido quando se tem em mente o conceito de Eficiência Marginal do Capital (E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𝐾</m:t>
                    </m:r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). 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No capítulo 11 da TG, Keynes definiu a 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𝐾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 como “a taxa de desconto que, aplicada à série de anuidade constituída pelas rendas prováveis desse capital durante toda a sua existência, tornaria o valor presente dessas anuidades igual ao preço de oferta do capital”.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113768"/>
                <a:ext cx="4572000" cy="2630464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160" r="-1067" b="-278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660235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1963984"/>
                <a:ext cx="4572000" cy="293003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Em termos simples, a 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𝐾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 seria a taxa de retorno do investimento, ou seja, o valor futuro do investimento, trazido para o presente (taxa de desconto) e comparado com a taxa de juros do mercado. O investimento iria aumentar até o ponto em que a 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𝐾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 = i. Porém, Keynes acreditava que as bases do nosso conhecimento para calcular a E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𝐾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  “se reduzem a bem pouco e, às vezes, a nada” (TG, cap.11).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963984"/>
                <a:ext cx="4572000" cy="2930033"/>
              </a:xfrm>
              <a:prstGeom prst="rect">
                <a:avLst/>
              </a:prstGeom>
              <a:blipFill rotWithShape="1">
                <a:blip r:embed="rId2"/>
                <a:stretch>
                  <a:fillRect l="-1067" t="-832" r="-1067" b="-228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17196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E o que determina as expectativas dos empresários? Uma das maneiras é projetar tendências do passado para o futuro. Outra é agir conforme o comportamento da maioria (“efeito manada”). Como essas maneiras de comportamento racional não servissem para explicar a psicologia dos empresários, Keynes recorreu ao conceito de “espírito animal”.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1867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79712" y="1052736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1170305"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“[...] </a:t>
            </a:r>
            <a:r>
              <a:rPr lang="pt-BR" i="1" dirty="0" smtClean="0">
                <a:effectLst/>
                <a:ea typeface="Times New Roman"/>
              </a:rPr>
              <a:t>Talvez a maior parte de nossas decisões de fazer algo positivo, cujo efeito completo necessita de certo prazo para produzir, devam ser consideradas como manifestação do nosso entusiasmo – como impulso instintivo de agir, mais do que nada fazer [...] porém, a iniciativa individual somente será adequada quando a previsão racional for secundada e sustentada pelo espírito animal</a:t>
            </a:r>
            <a:r>
              <a:rPr lang="pt-BR" dirty="0" smtClean="0">
                <a:effectLst/>
                <a:ea typeface="Times New Roman"/>
              </a:rPr>
              <a:t>”. </a:t>
            </a:r>
            <a:endParaRPr lang="pt-BR" dirty="0" smtClean="0">
              <a:effectLst/>
            </a:endParaRPr>
          </a:p>
          <a:p>
            <a:pPr marL="1170305"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(Keynes, TG, cap.12).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31207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274838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Em resumo, Keynes queria dizer que as decisões que envolvem o futuro “não podem depender da estrita previsão matemática, uma vez que as bases para realizar semelhante cálculo não existem”.  A partir daí, colocou as expectativas em destaque no seu modelo teórico, inclusive como explicação para o ciclo dos negócios.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066569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051720" y="1997839"/>
            <a:ext cx="480628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0305"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i="1" dirty="0" smtClean="0">
                <a:effectLst/>
                <a:ea typeface="Times New Roman"/>
              </a:rPr>
              <a:t>“Significa isto, infelizmente, que não só as crises e as depressões têm a sua intensidade agravada, como também que a prosperidade econômica depende excessivamente de um ambiente político e social que agrade ao tipo médio do homem de negócios.” </a:t>
            </a:r>
            <a:endParaRPr lang="pt-BR" dirty="0" smtClean="0">
              <a:effectLst/>
            </a:endParaRPr>
          </a:p>
          <a:p>
            <a:pPr marL="1170305"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(Keynes, TG, cap.12)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64720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O investimento (I), portanto, é uma variável que não é explicada dentro do modelo </a:t>
            </a:r>
            <a:r>
              <a:rPr lang="pt-BR" dirty="0" err="1" smtClean="0">
                <a:effectLst/>
                <a:ea typeface="Times New Roman"/>
              </a:rPr>
              <a:t>keynesiano</a:t>
            </a:r>
            <a:r>
              <a:rPr lang="pt-BR" dirty="0" smtClean="0">
                <a:effectLst/>
                <a:ea typeface="Times New Roman"/>
              </a:rPr>
              <a:t> básico (exógena). Depende positivamente do volume de vendas da economia (renda, Y), que influenciam as expectativas de lucro dos empresários, e negativamente da taxa de juros bancária (i). Portanto:  I = f ( Y, i )</a:t>
            </a:r>
            <a:endParaRPr lang="pt-BR" dirty="0" smtClean="0">
              <a:effectLst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			   +  -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7913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136339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GASTOS DO GOVERNO (G)</a:t>
            </a:r>
            <a:endParaRPr lang="pt-BR" dirty="0" smtClean="0">
              <a:effectLst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 </a:t>
            </a:r>
            <a:endParaRPr lang="pt-BR" dirty="0" smtClean="0">
              <a:effectLst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O gasto público (G), tal como o investimento, é uma variável exógena no modelo </a:t>
            </a:r>
            <a:r>
              <a:rPr lang="pt-BR" dirty="0" err="1" smtClean="0">
                <a:effectLst/>
                <a:ea typeface="Times New Roman"/>
              </a:rPr>
              <a:t>keynesiano</a:t>
            </a:r>
            <a:r>
              <a:rPr lang="pt-BR" dirty="0" smtClean="0">
                <a:effectLst/>
                <a:ea typeface="Times New Roman"/>
              </a:rPr>
              <a:t> básico. Da mesma forma, os tributos (T) são dados. Isso se justifica uma vez que não há nenhuma regra confiável para descrever o comportamento do governo, como foi feito na função consumo.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7070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060400" y="3244334"/>
            <a:ext cx="30232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b="1" dirty="0" smtClean="0">
                <a:effectLst/>
                <a:ea typeface="Times New Roman"/>
              </a:rPr>
              <a:t>O modelo </a:t>
            </a:r>
            <a:r>
              <a:rPr lang="pt-BR" b="1" dirty="0" err="1" smtClean="0">
                <a:effectLst/>
                <a:ea typeface="Times New Roman"/>
              </a:rPr>
              <a:t>keynesiano</a:t>
            </a:r>
            <a:r>
              <a:rPr lang="pt-BR" b="1" dirty="0" smtClean="0">
                <a:effectLst/>
                <a:ea typeface="Times New Roman"/>
              </a:rPr>
              <a:t> simples</a:t>
            </a:r>
            <a:endParaRPr lang="pt-BR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223847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ângulo 2"/>
              <p:cNvSpPr/>
              <p:nvPr/>
            </p:nvSpPr>
            <p:spPr>
              <a:xfrm>
                <a:off x="2286000" y="1386037"/>
                <a:ext cx="4572000" cy="420153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u="sng" dirty="0" smtClean="0">
                    <a:effectLst/>
                    <a:ea typeface="Times New Roman"/>
                  </a:rPr>
                  <a:t>A determinação do produto de equilíbrio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Supondo que não existam estoques, a condição de equilíbrio da renda é dada quando esta for igual a demanda.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Logo, Y = DA = C + i + G.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Como C = a + b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  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 = Y – T. Então: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</a:t>
                </a:r>
                <a:r>
                  <a:rPr lang="en-US" dirty="0">
                    <a:effectLst/>
                    <a:ea typeface="Times New Roman"/>
                  </a:rPr>
                  <a:t>C = a +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–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Y = a +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–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r>
                  <a:rPr lang="en-US" dirty="0">
                    <a:effectLst/>
                    <a:ea typeface="Times New Roman"/>
                  </a:rPr>
                  <a:t> + I + G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Y –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= a –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r>
                  <a:rPr lang="en-US" dirty="0">
                    <a:effectLst/>
                    <a:ea typeface="Times New Roman"/>
                  </a:rPr>
                  <a:t> + I + G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(1-b) Y = a –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r>
                  <a:rPr lang="en-US" dirty="0">
                    <a:effectLst/>
                    <a:ea typeface="Times New Roman"/>
                  </a:rPr>
                  <a:t> + I + G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</a:t>
                </a:r>
                <a:r>
                  <a:rPr lang="pt-BR" dirty="0">
                    <a:effectLst/>
                    <a:ea typeface="Times New Roman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(a – </a:t>
                </a:r>
                <a:r>
                  <a:rPr lang="pt-BR" dirty="0" err="1">
                    <a:effectLst/>
                    <a:ea typeface="Times New Roman"/>
                  </a:rPr>
                  <a:t>bT</a:t>
                </a:r>
                <a:r>
                  <a:rPr lang="pt-BR" dirty="0">
                    <a:effectLst/>
                    <a:ea typeface="Times New Roman"/>
                  </a:rPr>
                  <a:t> + I + G), </a:t>
                </a:r>
                <a:endParaRPr lang="pt-BR" dirty="0" smtClean="0">
                  <a:effectLst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onde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>
                    <a:effectLst/>
                    <a:ea typeface="Times New Roman"/>
                  </a:rPr>
                  <a:t> </a:t>
                </a:r>
                <a:r>
                  <a:rPr lang="pt-BR" dirty="0">
                    <a:effectLst/>
                    <a:ea typeface="Times New Roman"/>
                  </a:rPr>
                  <a:t>é o multiplicador de gastos.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3" name="Re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386037"/>
                <a:ext cx="4572000" cy="420153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725" r="-10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36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1254623"/>
                <a:ext cx="4572000" cy="434875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u="sng" dirty="0" smtClean="0">
                    <a:effectLst/>
                    <a:ea typeface="Times New Roman"/>
                  </a:rPr>
                  <a:t>Mudanças na renda de equilíbrio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Considere uma mudança na demanda por investimento (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pt-BR" dirty="0">
                    <a:effectLst/>
                    <a:ea typeface="Times New Roman"/>
                  </a:rPr>
                  <a:t>I) sobre a renda de equilíbrio: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  <a:cs typeface="Calibri"/>
                  </a:rPr>
                  <a:t>			Δ</a:t>
                </a:r>
                <a:r>
                  <a:rPr lang="pt-BR" dirty="0">
                    <a:effectLst/>
                    <a:ea typeface="Times New Roman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. </a:t>
                </a:r>
                <a:r>
                  <a:rPr lang="en-US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pt-BR" dirty="0">
                    <a:effectLst/>
                    <a:ea typeface="Times New Roman"/>
                  </a:rPr>
                  <a:t>I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Uma mudança de uma unidade no I, causa uma mudança na Y igual 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. Se, por exemplo, b=0,8, então o multiplicador será igual a 5. O motivo pelo qual a Y aumentou em 5 vezes o aumento do I são os aumentos induzidos no consumo à medida que a renda aumenta.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Como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</a:rPr>
                          <m:t>I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𝑃𝑚𝑔𝐶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𝑃𝑚𝑔𝑆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254623"/>
                <a:ext cx="4572000" cy="434875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701" r="-10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07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708739"/>
                <a:ext cx="4572000" cy="144052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Efeitos de uma mudança nos gastos do governo (G):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en-US" dirty="0">
                    <a:effectLst/>
                    <a:ea typeface="Times New Roman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>
                    <a:effectLst/>
                    <a:ea typeface="Times New Roman"/>
                  </a:rPr>
                  <a:t> . </a:t>
                </a:r>
                <a:r>
                  <a:rPr lang="en-US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en-US" dirty="0">
                    <a:effectLst/>
                    <a:ea typeface="Times New Roman"/>
                  </a:rPr>
                  <a:t>G 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</a:t>
                </a:r>
                <a:r>
                  <a:rPr lang="en-US" dirty="0" smtClean="0">
                    <a:effectLst/>
                    <a:ea typeface="Times New Roman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</a:rPr>
                          <m:t>G</m:t>
                        </m:r>
                      </m:den>
                    </m:f>
                  </m:oMath>
                </a14:m>
                <a:r>
                  <a:rPr lang="en-US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708739"/>
                <a:ext cx="4572000" cy="1440523"/>
              </a:xfrm>
              <a:prstGeom prst="rect">
                <a:avLst/>
              </a:prstGeom>
              <a:blipFill rotWithShape="1">
                <a:blip r:embed="rId2"/>
                <a:stretch>
                  <a:fillRect l="-1067" t="-2110" r="-1067" b="-168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37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709701"/>
                <a:ext cx="4572000" cy="143859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14:m>
                  <m:oMath xmlns:m="http://schemas.openxmlformats.org/officeDocument/2006/math">
                    <m:r>
                      <a:rPr lang="pt-BR" i="1" smtClean="0">
                        <a:effectLst/>
                        <a:latin typeface="Cambria Math"/>
                        <a:ea typeface="Times New Roman"/>
                      </a:rPr>
                      <m:t> 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Efeitos de uma mudança nos impostos (T):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en-US" dirty="0">
                    <a:effectLst/>
                    <a:ea typeface="Times New Roman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en-US" dirty="0">
                    <a:effectLst/>
                    <a:ea typeface="Times New Roman"/>
                  </a:rPr>
                  <a:t> .  (-b)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en-US" dirty="0">
                    <a:effectLst/>
                    <a:ea typeface="Times New Roman"/>
                  </a:rPr>
                  <a:t>T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</a:t>
                </a:r>
                <a:r>
                  <a:rPr lang="en-US" dirty="0" smtClean="0">
                    <a:effectLst/>
                    <a:ea typeface="Times New Roman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</a:rPr>
                          <m:t>T</m:t>
                        </m:r>
                      </m:den>
                    </m:f>
                  </m:oMath>
                </a14:m>
                <a:r>
                  <a:rPr lang="en-US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num>
                      <m:den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dirty="0">
                    <a:effectLst/>
                    <a:ea typeface="Times New Roman"/>
                  </a:rPr>
                  <a:t>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709701"/>
                <a:ext cx="4572000" cy="1438599"/>
              </a:xfrm>
              <a:prstGeom prst="rect">
                <a:avLst/>
              </a:prstGeom>
              <a:blipFill rotWithShape="1">
                <a:blip r:embed="rId2"/>
                <a:stretch>
                  <a:fillRect t="-2128" b="-255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78307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979712" y="2551837"/>
            <a:ext cx="48782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Conclusão: o aumento dos gastos do governo tem o mesmo efeito do que o aumento do investimento, porém o acréscimo nos tributos tem um efeito contrário. O </a:t>
            </a:r>
            <a:r>
              <a:rPr lang="pt-BR" dirty="0" smtClean="0">
                <a:effectLst/>
                <a:ea typeface="Times New Roman"/>
                <a:cs typeface="Calibri"/>
              </a:rPr>
              <a:t>Δ</a:t>
            </a:r>
            <a:r>
              <a:rPr lang="pt-BR" dirty="0" smtClean="0">
                <a:effectLst/>
                <a:ea typeface="Times New Roman"/>
              </a:rPr>
              <a:t>T provoca um efeito negativo induzido sobre o consumo de (-b).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013426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603512" y="3244334"/>
            <a:ext cx="3936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u="sng" dirty="0" smtClean="0">
                <a:effectLst/>
                <a:ea typeface="Times New Roman"/>
              </a:rPr>
              <a:t>Multiplicador do orçamento equilibrado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46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Suponha que o governo aumente seus gastos financiados com uma elevação dos impostos. Há uma relação entre o multiplicador de gastos e o multiplicador de impostos que demonstra que </a:t>
            </a:r>
            <a:r>
              <a:rPr lang="pt-BR" i="1" dirty="0" smtClean="0">
                <a:effectLst/>
                <a:ea typeface="Times New Roman"/>
              </a:rPr>
              <a:t>o multiplicador de impostos é igual a 1 menos o multiplicador de gastos do governo. </a:t>
            </a:r>
            <a:r>
              <a:rPr lang="pt-BR" dirty="0" smtClean="0">
                <a:effectLst/>
                <a:ea typeface="Times New Roman"/>
              </a:rPr>
              <a:t>Isso significa que a renda de equilíbrio aumentaria em apenas uma unidade monetária, demonstrando que mudanças nos impostos tem efeito menor sobre a renda do que mudanças nos gastos públicos.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8742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10937" y="2276872"/>
                <a:ext cx="4572000" cy="200086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</a:rPr>
                          <m:t>G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</a:rPr>
                          <m:t>Y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effectLst/>
                            <a:latin typeface="Cambria Math"/>
                            <a:ea typeface="Times New Roman"/>
                            <a:cs typeface="Calibri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pt-BR">
                            <a:effectLst/>
                            <a:latin typeface="Cambria Math"/>
                            <a:ea typeface="Times New Roman"/>
                          </a:rPr>
                          <m:t>T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1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Exemplo: seja b = 0,8.  </a:t>
                </a:r>
                <a14:m>
                  <m:oMath xmlns:m="http://schemas.openxmlformats.org/officeDocument/2006/math"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 </m:t>
                    </m:r>
                  </m:oMath>
                </a14:m>
                <a:endParaRPr lang="pt-BR" i="1" dirty="0" smtClean="0">
                  <a:effectLst/>
                  <a:latin typeface="Cambria Math"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endParaRPr lang="pt-BR" i="1" dirty="0" smtClean="0">
                  <a:effectLst/>
                  <a:latin typeface="Cambria Math"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14:m>
                  <m:oMath xmlns:m="http://schemas.openxmlformats.org/officeDocument/2006/math"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   </m:t>
                    </m:r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5   e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-4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0937" y="2276872"/>
                <a:ext cx="4572000" cy="2000869"/>
              </a:xfrm>
              <a:prstGeom prst="rect">
                <a:avLst/>
              </a:prstGeom>
              <a:blipFill rotWithShape="1">
                <a:blip r:embed="rId2"/>
                <a:stretch>
                  <a:fillRect l="-1200" b="-122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2185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556792"/>
            <a:ext cx="6710529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819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051720" y="1720840"/>
                <a:ext cx="4806280" cy="313932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A reta acima representa a função demanda agregada (DA), cujo intercepto é dado pelos gastos autônomos (a + I + G) e a inclinação é a propensão marginal a consumir (b), que mostra o consumo induzido pelo aumento da renda. O intercepto no eixo vertical é o valor da </a:t>
                </a:r>
                <a:r>
                  <a:rPr lang="pt-BR" dirty="0" err="1" smtClean="0">
                    <a:effectLst/>
                    <a:ea typeface="Times New Roman"/>
                  </a:rPr>
                  <a:t>DA</a:t>
                </a:r>
                <a:r>
                  <a:rPr lang="pt-BR" dirty="0" smtClean="0">
                    <a:effectLst/>
                    <a:ea typeface="Times New Roman"/>
                  </a:rPr>
                  <a:t> quando Y=0.  A reta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p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45</m:t>
                        </m:r>
                      </m:e>
                      <m:sup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𝑜</m:t>
                        </m:r>
                      </m:sup>
                    </m:sSup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 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representa os pontos em que o produto (y) e a DA são iguais. A  é o ponto de equilíbrio da renda: à esquerda de A, a demanda é maior do que a oferta; à direita de A, a oferta é maior do que a demanda.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1720840"/>
                <a:ext cx="4806280" cy="3139321"/>
              </a:xfrm>
              <a:prstGeom prst="rect">
                <a:avLst/>
              </a:prstGeom>
              <a:blipFill rotWithShape="1">
                <a:blip r:embed="rId2"/>
                <a:stretch>
                  <a:fillRect l="-1142" t="-971" r="-1015" b="-2136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35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O modelo pressupõe economia fechada, tal que não é preciso considerar os papéis das importações e exportações (X=0 e M=0), nem tampouco diferenciar PIB de PNB. O produto, portanto, corresponde à renda nacional (Y). O nível agregado de preços é fixo e todas as variáveis são medidas em termos reais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74449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8288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Suponha que haja um aumento em um dos componentes do gasto autônomo, digamos o investimento (I). O que ocorrerá com a renda de equilíbrio?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8832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941" y="1267125"/>
            <a:ext cx="8122059" cy="3266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7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1475656" y="1223268"/>
                <a:ext cx="5976664" cy="33034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O produto aumenta 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p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p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𝐸</m:t>
                        </m:r>
                      </m:sup>
                    </m:sSup>
                  </m:oMath>
                </a14:m>
                <a:r>
                  <a:rPr lang="pt-BR" dirty="0">
                    <a:effectLst/>
                    <a:ea typeface="Times New Roman"/>
                  </a:rPr>
                  <a:t> para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Sup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sub>
                      <m:sup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𝐸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 </m:t>
                        </m:r>
                      </m:sup>
                    </m:sSubSup>
                  </m:oMath>
                </a14:m>
                <a:r>
                  <a:rPr lang="pt-BR" dirty="0">
                    <a:effectLst/>
                    <a:ea typeface="Times New Roman"/>
                  </a:rPr>
                  <a:t>, que é maior do que </a:t>
                </a:r>
                <a:r>
                  <a:rPr lang="pt-BR" dirty="0" smtClean="0">
                    <a:effectLst/>
                    <a:ea typeface="Times New Roman"/>
                  </a:rPr>
                  <a:t>o </a:t>
                </a:r>
                <a:r>
                  <a:rPr lang="pt-BR" dirty="0">
                    <a:effectLst/>
                    <a:ea typeface="Times New Roman"/>
                  </a:rPr>
                  <a:t>aumento inicial do investimento (+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Δ</a:t>
                </a:r>
                <a:r>
                  <a:rPr lang="pt-BR" dirty="0">
                    <a:effectLst/>
                    <a:ea typeface="Times New Roman"/>
                  </a:rPr>
                  <a:t>I) por causa do efeito do multiplicador: o aumento de I aumenta a Y que provoca um aumento induzido no consumo (através da 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𝐶</m:t>
                    </m:r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)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, que faz com que as empresas aumentem novamente a produção, gerando novo aumento do consumo e assim por diante.  No final, o equilíbrio da renda passa do ponto A para o ponto A1. O aumento de b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𝑃𝑀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𝐶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) é menor do que 1 porque, à medida que a renda cresce, o consumo continua crescendo mas se aproxima de um limite. Esse limite é dado por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, ou seja, pelo multiplicador.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656" y="1223268"/>
                <a:ext cx="5976664" cy="3303468"/>
              </a:xfrm>
              <a:prstGeom prst="rect">
                <a:avLst/>
              </a:prstGeom>
              <a:blipFill rotWithShape="1">
                <a:blip r:embed="rId2"/>
                <a:stretch>
                  <a:fillRect l="-816" t="-738" r="-918" b="-20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8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u="sng" dirty="0" smtClean="0">
                <a:effectLst/>
                <a:ea typeface="Times New Roman"/>
              </a:rPr>
              <a:t>Modo alternativo de determinar o produto de equilíbrio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96180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413338"/>
                <a:ext cx="4572000" cy="2031325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Partindo da identidade S = I, onde S é a soma da poupança privada com a poupança do governo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𝑆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𝐺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)  e I é o investimento.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A poupança privada é igual à renda disponível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 , 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 = Y – T, onde T são os tributos. Então:	S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 – C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</a:t>
                </a:r>
                <a:r>
                  <a:rPr lang="pt-BR" dirty="0" smtClean="0">
                    <a:effectLst/>
                    <a:ea typeface="Times New Roman"/>
                  </a:rPr>
                  <a:t>         S </a:t>
                </a:r>
                <a:r>
                  <a:rPr lang="pt-BR" dirty="0">
                    <a:effectLst/>
                    <a:ea typeface="Times New Roman"/>
                  </a:rPr>
                  <a:t>= Y – T – C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413338"/>
                <a:ext cx="4572000" cy="2031325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502" r="-1067" b="-390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186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1907704" y="2060848"/>
                <a:ext cx="5184576" cy="2585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O equilíbrio da renda é dado por Y = C + I + G. Subtraindo os impostos (T) de ambos os lados da equação, fica: 	Y – T – C = I + G – T.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Sendo </a:t>
                </a:r>
                <a:r>
                  <a:rPr lang="pt-BR" dirty="0">
                    <a:effectLst/>
                    <a:ea typeface="Times New Roman"/>
                  </a:rPr>
                  <a:t>Y – T – C = S, </a:t>
                </a:r>
                <a:endParaRPr lang="pt-BR" dirty="0" smtClean="0">
                  <a:effectLst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então</a:t>
                </a:r>
                <a:r>
                  <a:rPr lang="pt-BR" dirty="0">
                    <a:effectLst/>
                    <a:ea typeface="Times New Roman"/>
                  </a:rPr>
                  <a:t>: S = I + G – T  e </a:t>
                </a:r>
                <a:endParaRPr lang="pt-BR" dirty="0" smtClean="0">
                  <a:effectLst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 </a:t>
                </a:r>
                <a:r>
                  <a:rPr lang="pt-BR" dirty="0">
                    <a:effectLst/>
                    <a:ea typeface="Times New Roman"/>
                  </a:rPr>
                  <a:t>I = S – G + T </a:t>
                </a:r>
                <a:r>
                  <a:rPr lang="pt-BR" dirty="0">
                    <a:ea typeface="Times New Roman"/>
                  </a:rPr>
                  <a:t> </a:t>
                </a:r>
                <a:r>
                  <a:rPr lang="pt-BR" dirty="0" smtClean="0">
                    <a:effectLst/>
                    <a:ea typeface="Times New Roman"/>
                  </a:rPr>
                  <a:t>ou </a:t>
                </a: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I </a:t>
                </a:r>
                <a:r>
                  <a:rPr lang="pt-BR" dirty="0">
                    <a:effectLst/>
                    <a:ea typeface="Times New Roman"/>
                  </a:rPr>
                  <a:t>= S + (T – G), </a:t>
                </a:r>
                <a:endParaRPr lang="pt-BR" dirty="0" smtClean="0">
                  <a:effectLst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onde </a:t>
                </a:r>
                <a:r>
                  <a:rPr lang="pt-BR" dirty="0">
                    <a:effectLst/>
                    <a:ea typeface="Times New Roman"/>
                  </a:rPr>
                  <a:t>T – G é a poupança do governo </a:t>
                </a:r>
                <a14:m>
                  <m:oMath xmlns:m="http://schemas.openxmlformats.org/officeDocument/2006/math"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(</m:t>
                    </m:r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𝑆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𝐺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) e a diferença (S) a poupança privada. Portanto: I = S.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060848"/>
                <a:ext cx="5184576" cy="2585323"/>
              </a:xfrm>
              <a:prstGeom prst="rect">
                <a:avLst/>
              </a:prstGeom>
              <a:blipFill rotWithShape="1">
                <a:blip r:embed="rId2"/>
                <a:stretch>
                  <a:fillRect l="-1059" t="-1179" r="-941" b="-2830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148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tângulo 3"/>
              <p:cNvSpPr/>
              <p:nvPr/>
            </p:nvSpPr>
            <p:spPr>
              <a:xfrm>
                <a:off x="1763688" y="2204864"/>
                <a:ext cx="4950296" cy="17543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				I = S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	I = Y – T – C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	I = Y – T – (a + b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)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	I = Y – T – a – b (Y – T). </a:t>
                </a:r>
                <a:r>
                  <a:rPr lang="pt-BR" dirty="0" smtClean="0">
                    <a:effectLst/>
                    <a:ea typeface="Times New Roman"/>
                  </a:rPr>
                  <a:t>					Arrumando </a:t>
                </a:r>
                <a:r>
                  <a:rPr lang="pt-BR" dirty="0">
                    <a:effectLst/>
                    <a:ea typeface="Times New Roman"/>
                  </a:rPr>
                  <a:t>os termos: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	S = - a + (1 – b) (Y – T)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4" name="Retâ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2204864"/>
                <a:ext cx="4950296" cy="1754326"/>
              </a:xfrm>
              <a:prstGeom prst="rect">
                <a:avLst/>
              </a:prstGeom>
              <a:blipFill rotWithShape="1">
                <a:blip r:embed="rId2"/>
                <a:stretch>
                  <a:fillRect t="-1742" b="-48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59415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679051"/>
                <a:ext cx="4572000" cy="1499898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(1 – b) é a propensão marginal a poupar (P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S), ou seja, quanto do acréscimo de renda é poupado. Varia entre zero (não poupam) e 1 (todo o acréscimo de renda se transforma em poupança).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679051"/>
                <a:ext cx="4572000" cy="1499898"/>
              </a:xfrm>
              <a:prstGeom prst="rect">
                <a:avLst/>
              </a:prstGeom>
              <a:blipFill rotWithShape="1">
                <a:blip r:embed="rId2"/>
                <a:stretch>
                  <a:fillRect l="-1067" t="-2024" r="-1067" b="-526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42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1691680" y="1556792"/>
                <a:ext cx="4572000" cy="353192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 smtClean="0">
                    <a:effectLst/>
                    <a:ea typeface="Times New Roman"/>
                  </a:rPr>
                  <a:t>				I = S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</a:t>
                </a:r>
                <a:r>
                  <a:rPr lang="en-US" dirty="0" smtClean="0">
                    <a:effectLst/>
                    <a:ea typeface="Times New Roman"/>
                  </a:rPr>
                  <a:t>I </a:t>
                </a:r>
                <a:r>
                  <a:rPr lang="en-US" dirty="0">
                    <a:effectLst/>
                    <a:ea typeface="Times New Roman"/>
                  </a:rPr>
                  <a:t>= - a + y – T –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+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r>
                  <a:rPr lang="en-US" dirty="0">
                    <a:effectLst/>
                    <a:ea typeface="Times New Roman"/>
                  </a:rPr>
                  <a:t> + T </a:t>
                </a:r>
                <a:r>
                  <a:rPr lang="en-US" dirty="0" smtClean="0">
                    <a:ea typeface="Times New Roman"/>
                  </a:rPr>
                  <a:t>- </a:t>
                </a:r>
                <a:r>
                  <a:rPr lang="en-US" dirty="0" smtClean="0">
                    <a:effectLst/>
                    <a:ea typeface="Times New Roman"/>
                  </a:rPr>
                  <a:t>G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	I + a + G –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r>
                  <a:rPr lang="en-US" dirty="0">
                    <a:effectLst/>
                    <a:ea typeface="Times New Roman"/>
                  </a:rPr>
                  <a:t> = Y –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	a + I + G – </a:t>
                </a:r>
                <a:r>
                  <a:rPr lang="en-US" dirty="0" err="1">
                    <a:effectLst/>
                    <a:ea typeface="Times New Roman"/>
                  </a:rPr>
                  <a:t>bT</a:t>
                </a:r>
                <a:r>
                  <a:rPr lang="en-US" dirty="0">
                    <a:effectLst/>
                    <a:ea typeface="Times New Roman"/>
                  </a:rPr>
                  <a:t> = (1 – b)Y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	</a:t>
                </a:r>
                <a:r>
                  <a:rPr lang="pt-BR" dirty="0">
                    <a:effectLst/>
                    <a:ea typeface="Times New Roman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 (a + I + G – </a:t>
                </a:r>
                <a:r>
                  <a:rPr lang="pt-BR" dirty="0" err="1">
                    <a:effectLst/>
                    <a:ea typeface="Times New Roman"/>
                  </a:rPr>
                  <a:t>bT</a:t>
                </a:r>
                <a:r>
                  <a:rPr lang="pt-BR" dirty="0" smtClean="0">
                    <a:effectLst/>
                    <a:ea typeface="Times New Roman"/>
                  </a:rPr>
                  <a:t>)</a:t>
                </a: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endParaRPr lang="pt-BR" dirty="0"/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Portanto, o mesmo resultado encontrado partindo da equação Y = C + I + G.</a:t>
                </a:r>
                <a:endParaRPr lang="pt-BR" dirty="0" smtClean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A representação gráfica do equilíbrio S + T = I + G  é a que segue.</a:t>
                </a:r>
                <a:endParaRPr lang="pt-BR" dirty="0" smtClean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1680" y="1556792"/>
                <a:ext cx="4572000" cy="3531929"/>
              </a:xfrm>
              <a:prstGeom prst="rect">
                <a:avLst/>
              </a:prstGeom>
              <a:blipFill rotWithShape="1">
                <a:blip r:embed="rId2"/>
                <a:stretch>
                  <a:fillRect l="-1200" t="-862" r="-10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5250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7103523" cy="3888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637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35696" y="2274838"/>
            <a:ext cx="50223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As condições para o produto de equilíbrio são: Y = DA = C + I + G, onde DA é a demanda agregada, C é o consumo, I é o investimento e G é o gasto público. </a:t>
            </a:r>
            <a:endParaRPr lang="pt-BR" dirty="0" smtClean="0">
              <a:effectLst/>
            </a:endParaRPr>
          </a:p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Com o produto é igual à renda, então: Y = C + S + T, onde S é a poupança e T são os tributos.  Fazendo C + I + G = C + S + T, temos que: I + G = S + T.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84097652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409939"/>
                <a:ext cx="4572000" cy="2038122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No ponto A, a demanda agregada (DA) é igual ao produto (Y) ou Y = C + I + G.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Nesse ponto; S + T = I + G.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Para níveis de Y abaixo 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Sup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sub>
                      <m:sup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𝐸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 </m:t>
                        </m:r>
                      </m:sup>
                    </m:sSubSup>
                  </m:oMath>
                </a14:m>
                <a:r>
                  <a:rPr lang="pt-BR" dirty="0">
                    <a:effectLst/>
                    <a:ea typeface="Times New Roman"/>
                  </a:rPr>
                  <a:t>, a DA é maior do que o produto (C + I + G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&gt;</a:t>
                </a:r>
                <a:r>
                  <a:rPr lang="pt-BR" dirty="0">
                    <a:effectLst/>
                    <a:ea typeface="Times New Roman"/>
                  </a:rPr>
                  <a:t> Y).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Para níveis acima 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Sup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sub>
                      <m:sup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𝐸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  </m:t>
                        </m:r>
                      </m:sup>
                    </m:sSubSup>
                  </m:oMath>
                </a14:m>
                <a:r>
                  <a:rPr lang="pt-BR" dirty="0">
                    <a:effectLst/>
                    <a:ea typeface="Times New Roman"/>
                  </a:rPr>
                  <a:t>, a DA é menor do que o produto (C + I + G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&lt;</a:t>
                </a:r>
                <a:r>
                  <a:rPr lang="pt-BR" dirty="0">
                    <a:effectLst/>
                    <a:ea typeface="Times New Roman"/>
                  </a:rPr>
                  <a:t> Y).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409939"/>
                <a:ext cx="4572000" cy="2038122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493" r="-1067" b="-3582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358460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u="sng" dirty="0" smtClean="0">
                <a:effectLst/>
                <a:ea typeface="Times New Roman"/>
              </a:rPr>
              <a:t>Introduzindo o setor externo no modelo </a:t>
            </a:r>
            <a:r>
              <a:rPr lang="pt-BR" u="sng" dirty="0" err="1" smtClean="0">
                <a:effectLst/>
                <a:ea typeface="Times New Roman"/>
              </a:rPr>
              <a:t>keynesiano</a:t>
            </a:r>
            <a:r>
              <a:rPr lang="pt-BR" u="sng" dirty="0" smtClean="0">
                <a:effectLst/>
                <a:ea typeface="Times New Roman"/>
              </a:rPr>
              <a:t> básico 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2745753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241333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tabLst>
                <a:tab pos="449580" algn="l"/>
                <a:tab pos="899160" algn="l"/>
                <a:tab pos="1348740" algn="l"/>
                <a:tab pos="1798320" algn="l"/>
                <a:tab pos="2247900" algn="l"/>
                <a:tab pos="2700020" algn="ctr"/>
              </a:tabLst>
            </a:pPr>
            <a:r>
              <a:rPr lang="pt-BR" dirty="0" smtClean="0">
                <a:effectLst/>
                <a:ea typeface="Times New Roman"/>
              </a:rPr>
              <a:t>Ao se considerar as exportações (X) e as importações (M) no modelo </a:t>
            </a:r>
            <a:r>
              <a:rPr lang="pt-BR" dirty="0" err="1" smtClean="0">
                <a:effectLst/>
                <a:ea typeface="Times New Roman"/>
              </a:rPr>
              <a:t>keynesiano</a:t>
            </a:r>
            <a:r>
              <a:rPr lang="pt-BR" dirty="0" smtClean="0">
                <a:effectLst/>
                <a:ea typeface="Times New Roman"/>
              </a:rPr>
              <a:t> simples, diminui o impacto do multiplicador de gastos autônomos, pois parte do aumento da Y é desviada para o exterior por meio de importações e não é gasto em bens produzidos internamente.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915862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1331640" y="1484784"/>
                <a:ext cx="6192688" cy="34163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Considere a equação da demanda agregada incluindo o setor externo: Y = C + I + G + X – M.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Para facilitar, omitimos a tributação, de modo que Y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</a:rPr>
                  <a:t>.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A função consumo é dada por C = a + </a:t>
                </a:r>
                <a:r>
                  <a:rPr lang="pt-BR" dirty="0" err="1">
                    <a:effectLst/>
                    <a:ea typeface="Times New Roman"/>
                  </a:rPr>
                  <a:t>bY</a:t>
                </a:r>
                <a:r>
                  <a:rPr lang="pt-BR" dirty="0">
                    <a:effectLst/>
                    <a:ea typeface="Times New Roman"/>
                  </a:rPr>
                  <a:t>.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Para simplificar, suponhamos que as importações consistam apenas de bens de consumo e que a demanda de importações (M) dependa da renda (Y) e de um componente autônomo (u). Existe ainda outro componente m, que é a propensão marginal a importar (P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𝐺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𝑀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), que representa o consumo de importações induzido pelo aumento de Y. Portanto,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M = u + </a:t>
                </a:r>
                <a:r>
                  <a:rPr lang="pt-BR" dirty="0" err="1">
                    <a:effectLst/>
                    <a:ea typeface="Times New Roman"/>
                  </a:rPr>
                  <a:t>mY</a:t>
                </a:r>
                <a:r>
                  <a:rPr lang="pt-BR" dirty="0">
                    <a:effectLst/>
                    <a:ea typeface="Times New Roman"/>
                  </a:rPr>
                  <a:t>  , sendo que u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&gt;</a:t>
                </a:r>
                <a:r>
                  <a:rPr lang="pt-BR" dirty="0">
                    <a:effectLst/>
                    <a:ea typeface="Times New Roman"/>
                  </a:rPr>
                  <a:t> 0  e  0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&lt;</a:t>
                </a:r>
                <a:r>
                  <a:rPr lang="pt-BR" dirty="0">
                    <a:effectLst/>
                    <a:ea typeface="Times New Roman"/>
                  </a:rPr>
                  <a:t> m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&gt;</a:t>
                </a:r>
                <a:r>
                  <a:rPr lang="pt-BR" dirty="0">
                    <a:effectLst/>
                    <a:ea typeface="Times New Roman"/>
                  </a:rPr>
                  <a:t> 1.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1640" y="1484784"/>
                <a:ext cx="6192688" cy="3416320"/>
              </a:xfrm>
              <a:prstGeom prst="rect">
                <a:avLst/>
              </a:prstGeom>
              <a:blipFill rotWithShape="1">
                <a:blip r:embed="rId2"/>
                <a:stretch>
                  <a:fillRect l="-787" t="-893" r="-886" b="-1964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235138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1979712" y="1663036"/>
                <a:ext cx="5400600" cy="35319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A demanda de exportações (X) é uma variável exógena, pois depende da renda estrangeira. Tudo o mais permanecendo constante (inclusive a taxa de câmbio real), então: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			</a:t>
                </a:r>
                <a:r>
                  <a:rPr lang="en-US" dirty="0">
                    <a:effectLst/>
                    <a:ea typeface="Times New Roman"/>
                  </a:rPr>
                  <a:t>Y = C + I + G + X – M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Y = a +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+ I + G + X - (u + </a:t>
                </a:r>
                <a:r>
                  <a:rPr lang="en-US" dirty="0" err="1">
                    <a:effectLst/>
                    <a:ea typeface="Times New Roman"/>
                  </a:rPr>
                  <a:t>mY</a:t>
                </a:r>
                <a:r>
                  <a:rPr lang="en-US" dirty="0">
                    <a:effectLst/>
                    <a:ea typeface="Times New Roman"/>
                  </a:rPr>
                  <a:t>)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Y = a +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+ I + G + X – u – my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Y – </a:t>
                </a:r>
                <a:r>
                  <a:rPr lang="en-US" dirty="0" err="1">
                    <a:effectLst/>
                    <a:ea typeface="Times New Roman"/>
                  </a:rPr>
                  <a:t>bY</a:t>
                </a:r>
                <a:r>
                  <a:rPr lang="en-US" dirty="0">
                    <a:effectLst/>
                    <a:ea typeface="Times New Roman"/>
                  </a:rPr>
                  <a:t> + </a:t>
                </a:r>
                <a:r>
                  <a:rPr lang="en-US" dirty="0" err="1">
                    <a:effectLst/>
                    <a:ea typeface="Times New Roman"/>
                  </a:rPr>
                  <a:t>mY</a:t>
                </a:r>
                <a:r>
                  <a:rPr lang="en-US" dirty="0">
                    <a:effectLst/>
                    <a:ea typeface="Times New Roman"/>
                  </a:rPr>
                  <a:t> = a + I + G + X – u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(1 – b + m) Y = a + I + G + X – u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en-US" dirty="0">
                    <a:effectLst/>
                    <a:ea typeface="Times New Roman"/>
                  </a:rPr>
                  <a:t>			</a:t>
                </a:r>
                <a:r>
                  <a:rPr lang="pt-BR" dirty="0">
                    <a:effectLst/>
                    <a:ea typeface="Times New Roman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+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𝑚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(a + I + G + X – u)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1663036"/>
                <a:ext cx="5400600" cy="3531929"/>
              </a:xfrm>
              <a:prstGeom prst="rect">
                <a:avLst/>
              </a:prstGeom>
              <a:blipFill rotWithShape="1">
                <a:blip r:embed="rId2"/>
                <a:stretch>
                  <a:fillRect l="-1016" t="-864" r="-90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749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1329900"/>
                <a:ext cx="4572000" cy="3644203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Quando m (P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𝑀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𝐺</m:t>
                        </m:r>
                      </m:sub>
                    </m:sSub>
                    <m:r>
                      <a:rPr lang="pt-BR" i="1">
                        <a:effectLst/>
                        <a:latin typeface="Cambria Math"/>
                        <a:ea typeface="Times New Roman"/>
                      </a:rPr>
                      <m:t>𝑀</m:t>
                    </m:r>
                  </m:oMath>
                </a14:m>
                <a:r>
                  <a:rPr lang="pt-BR" dirty="0">
                    <a:effectLst/>
                    <a:ea typeface="Times New Roman"/>
                  </a:rPr>
                  <a:t>) é maior do que zero, o multiplicador (k) de uma economia aberta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+</m:t>
                        </m:r>
                        <m:r>
                          <a:rPr lang="en-US" i="1">
                            <a:effectLst/>
                            <a:latin typeface="Cambria Math"/>
                            <a:ea typeface="Times New Roman"/>
                          </a:rPr>
                          <m:t>𝑚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) será menor do que numa economia fechada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). 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Exemplo: seja  b = 0,75 ; m = 0,25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1−0,75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0,25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4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𝑏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+</m:t>
                        </m:r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𝑚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1−0,75+0,25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fPr>
                      <m:num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1</m:t>
                        </m:r>
                      </m:num>
                      <m:den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0,5</m:t>
                        </m:r>
                      </m:den>
                    </m:f>
                  </m:oMath>
                </a14:m>
                <a:r>
                  <a:rPr lang="pt-BR" dirty="0">
                    <a:effectLst/>
                    <a:ea typeface="Times New Roman"/>
                  </a:rPr>
                  <a:t> = 2 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 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1329900"/>
                <a:ext cx="4572000" cy="3644203"/>
              </a:xfrm>
              <a:prstGeom prst="rect">
                <a:avLst/>
              </a:prstGeom>
              <a:blipFill rotWithShape="1">
                <a:blip r:embed="rId2"/>
                <a:stretch>
                  <a:fillRect l="-1067" t="-836" r="-106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46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763688" y="1859340"/>
            <a:ext cx="583264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u="sng" dirty="0"/>
              <a:t>Os componentes da demanda agregada</a:t>
            </a:r>
            <a:endParaRPr lang="pt-BR" dirty="0" smtClean="0">
              <a:effectLst/>
            </a:endParaRPr>
          </a:p>
          <a:p>
            <a:pPr algn="just"/>
            <a:r>
              <a:rPr lang="pt-BR" dirty="0"/>
              <a:t> </a:t>
            </a:r>
            <a:endParaRPr lang="pt-BR" dirty="0" smtClean="0">
              <a:effectLst/>
            </a:endParaRPr>
          </a:p>
          <a:p>
            <a:pPr algn="just"/>
            <a:r>
              <a:rPr lang="pt-BR" dirty="0"/>
              <a:t>CONSUMO (C) </a:t>
            </a:r>
            <a:endParaRPr lang="pt-BR" dirty="0" smtClean="0"/>
          </a:p>
          <a:p>
            <a:pPr algn="just"/>
            <a:endParaRPr lang="pt-BR" dirty="0" smtClean="0">
              <a:effectLst/>
            </a:endParaRPr>
          </a:p>
          <a:p>
            <a:pPr algn="just"/>
            <a:r>
              <a:rPr lang="pt-BR" dirty="0"/>
              <a:t>“</a:t>
            </a:r>
            <a:r>
              <a:rPr lang="pt-BR" i="1" dirty="0"/>
              <a:t>As grandes linhas da nossa teoria podem expressar-se como segue: quando o emprego aumenta, aumenta também a renda agregada; a psicologia da comunidade é tal que, quando a renda real aumenta, o consumo agregado também aumenta, porém não tanto quanto aquela</a:t>
            </a:r>
            <a:r>
              <a:rPr lang="pt-BR" dirty="0"/>
              <a:t>”.  </a:t>
            </a:r>
            <a:endParaRPr lang="pt-BR" dirty="0" smtClean="0">
              <a:effectLst/>
            </a:endParaRPr>
          </a:p>
          <a:p>
            <a:pPr algn="just"/>
            <a:r>
              <a:rPr lang="pt-BR" dirty="0"/>
              <a:t>(Keynes, cap.3, </a:t>
            </a:r>
            <a:r>
              <a:rPr lang="pt-BR" i="1" dirty="0"/>
              <a:t>Teoria Geral</a:t>
            </a:r>
            <a:r>
              <a:rPr lang="pt-BR" dirty="0"/>
              <a:t>).</a:t>
            </a:r>
            <a:endParaRPr lang="pt-BR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86832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1115616" y="1365807"/>
                <a:ext cx="6480720" cy="27413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pt-BR" dirty="0"/>
                  <a:t>Keynes acreditava ser o consumo uma função estável da renda disponível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)</m:t>
                    </m:r>
                  </m:oMath>
                </a14:m>
                <a:r>
                  <a:rPr lang="pt-BR" dirty="0"/>
                  <a:t>, onde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=</m:t>
                    </m:r>
                    <m:r>
                      <a:rPr lang="pt-BR" i="1"/>
                      <m:t>𝑌</m:t>
                    </m:r>
                    <m:r>
                      <a:rPr lang="pt-BR" i="1"/>
                      <m:t>−</m:t>
                    </m:r>
                    <m:r>
                      <a:rPr lang="pt-BR" i="1"/>
                      <m:t>𝑇</m:t>
                    </m:r>
                    <m:r>
                      <a:rPr lang="pt-BR" i="1"/>
                      <m:t>, </m:t>
                    </m:r>
                  </m:oMath>
                </a14:m>
                <a:r>
                  <a:rPr lang="pt-BR" dirty="0"/>
                  <a:t>reagindo positivamente ao aumento desta última, ou seja: C = f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</m:oMath>
                </a14:m>
                <a:r>
                  <a:rPr lang="pt-BR" dirty="0"/>
                  <a:t>). Supondo que C seja uma função linear, pode ser representada algebricamente como C = a + b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, </m:t>
                    </m:r>
                  </m:oMath>
                </a14:m>
                <a:r>
                  <a:rPr lang="pt-BR" dirty="0"/>
                  <a:t>em que a é o valor do consumo quando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=0 </m:t>
                    </m:r>
                  </m:oMath>
                </a14:m>
                <a:r>
                  <a:rPr lang="pt-BR" dirty="0"/>
                  <a:t>, isto é, o intercepto da função, que dá o valor de C quando a reta cruza o eixo vertical. Já o parâmetro b é a inclinação da função, que mostra o acréscimo do consumo por unidade de aumento da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,</m:t>
                    </m:r>
                  </m:oMath>
                </a14:m>
                <a:r>
                  <a:rPr lang="pt-BR" dirty="0"/>
                  <a:t> ou seja, b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i="1"/>
                        </m:ctrlPr>
                      </m:fPr>
                      <m:num>
                        <m:r>
                          <a:rPr lang="pt-BR" i="1"/>
                          <m:t>𝛥</m:t>
                        </m:r>
                        <m:r>
                          <a:rPr lang="pt-BR" i="1"/>
                          <m:t>𝐶</m:t>
                        </m:r>
                      </m:num>
                      <m:den>
                        <m:r>
                          <a:rPr lang="pt-BR" i="1"/>
                          <m:t>𝛥</m:t>
                        </m:r>
                        <m:sSub>
                          <m:sSubPr>
                            <m:ctrlPr>
                              <a:rPr lang="pt-BR" i="1"/>
                            </m:ctrlPr>
                          </m:sSubPr>
                          <m:e>
                            <m:r>
                              <a:rPr lang="pt-BR" i="1"/>
                              <m:t>𝑌</m:t>
                            </m:r>
                          </m:e>
                          <m:sub>
                            <m:r>
                              <a:rPr lang="pt-BR" i="1"/>
                              <m:t>𝐷</m:t>
                            </m:r>
                          </m:sub>
                        </m:sSub>
                      </m:den>
                    </m:f>
                  </m:oMath>
                </a14:m>
                <a:r>
                  <a:rPr lang="pt-BR" dirty="0"/>
                  <a:t>. É chamado de Propensão Marginal a Consumir.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1365807"/>
                <a:ext cx="6480720" cy="2741391"/>
              </a:xfrm>
              <a:prstGeom prst="rect">
                <a:avLst/>
              </a:prstGeom>
              <a:blipFill rotWithShape="1">
                <a:blip r:embed="rId2"/>
                <a:stretch>
                  <a:fillRect l="-753" t="-1111" r="-847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738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6467" y="1772816"/>
            <a:ext cx="9807192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59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tângulo 1"/>
              <p:cNvSpPr/>
              <p:nvPr/>
            </p:nvSpPr>
            <p:spPr>
              <a:xfrm>
                <a:off x="2286000" y="2551837"/>
                <a:ext cx="4572000" cy="1754326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a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&gt;</a:t>
                </a:r>
                <a:r>
                  <a:rPr lang="pt-BR" dirty="0">
                    <a:effectLst/>
                    <a:ea typeface="Times New Roman"/>
                  </a:rPr>
                  <a:t>0 (não existe consumo negativo)</a:t>
                </a:r>
                <a:endParaRPr lang="pt-BR" dirty="0">
                  <a:effectLst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>
                    <a:effectLst/>
                    <a:ea typeface="Times New Roman"/>
                  </a:rPr>
                  <a:t>0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&lt;</a:t>
                </a:r>
                <a:r>
                  <a:rPr lang="pt-BR" dirty="0">
                    <a:effectLst/>
                    <a:ea typeface="Times New Roman"/>
                  </a:rPr>
                  <a:t> b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&lt;</a:t>
                </a:r>
                <a:r>
                  <a:rPr lang="pt-BR" dirty="0">
                    <a:effectLst/>
                    <a:ea typeface="Times New Roman"/>
                  </a:rPr>
                  <a:t> 1 . A hipótese de que b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&lt;</a:t>
                </a:r>
                <a:r>
                  <a:rPr lang="pt-BR" dirty="0">
                    <a:effectLst/>
                    <a:ea typeface="Times New Roman"/>
                  </a:rPr>
                  <a:t> 1 significa que as pessoas consomem apenas uma parte do   </a:t>
                </a:r>
                <a:r>
                  <a:rPr lang="pt-BR" dirty="0">
                    <a:effectLst/>
                    <a:ea typeface="Times New Roman"/>
                    <a:cs typeface="Calibri"/>
                  </a:rPr>
                  <a:t>Δ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</m:ctrlPr>
                      </m:sSubPr>
                      <m:e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𝑌</m:t>
                        </m:r>
                      </m:e>
                      <m:sub>
                        <m:r>
                          <a:rPr lang="pt-BR" i="1">
                            <a:effectLst/>
                            <a:latin typeface="Cambria Math"/>
                            <a:ea typeface="Times New Roman"/>
                          </a:rPr>
                          <m:t>𝐷</m:t>
                        </m:r>
                      </m:sub>
                    </m:sSub>
                  </m:oMath>
                </a14:m>
                <a:r>
                  <a:rPr lang="pt-BR" dirty="0">
                    <a:effectLst/>
                    <a:ea typeface="Times New Roman"/>
                    <a:cs typeface="Calibri"/>
                  </a:rPr>
                  <a:t> e poupam o resto.</a:t>
                </a:r>
                <a:r>
                  <a:rPr lang="pt-BR" dirty="0">
                    <a:effectLst/>
                    <a:ea typeface="Times New Roman"/>
                  </a:rPr>
                  <a:t> </a:t>
                </a:r>
                <a:endParaRPr lang="pt-BR" dirty="0" smtClean="0">
                  <a:effectLst/>
                  <a:ea typeface="Times New Roman"/>
                </a:endParaRPr>
              </a:p>
              <a:p>
                <a:pPr algn="just">
                  <a:tabLst>
                    <a:tab pos="449580" algn="l"/>
                    <a:tab pos="899160" algn="l"/>
                    <a:tab pos="1348740" algn="l"/>
                    <a:tab pos="1798320" algn="l"/>
                    <a:tab pos="2247900" algn="l"/>
                    <a:tab pos="2700020" algn="ctr"/>
                  </a:tabLst>
                </a:pPr>
                <a:r>
                  <a:rPr lang="pt-BR" dirty="0" smtClean="0">
                    <a:effectLst/>
                    <a:ea typeface="Times New Roman"/>
                  </a:rPr>
                  <a:t>Se </a:t>
                </a:r>
                <a:r>
                  <a:rPr lang="pt-BR" dirty="0">
                    <a:effectLst/>
                    <a:ea typeface="Times New Roman"/>
                  </a:rPr>
                  <a:t>b=1, todo acréscimo de renda é gasto em consumo (não há poupança). </a:t>
                </a:r>
                <a:endParaRPr lang="pt-BR" dirty="0">
                  <a:effectLst/>
                </a:endParaRPr>
              </a:p>
            </p:txBody>
          </p:sp>
        </mc:Choice>
        <mc:Fallback>
          <p:sp>
            <p:nvSpPr>
              <p:cNvPr id="2" name="Retângulo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0" y="2551837"/>
                <a:ext cx="4572000" cy="1754326"/>
              </a:xfrm>
              <a:prstGeom prst="rect">
                <a:avLst/>
              </a:prstGeom>
              <a:blipFill rotWithShape="1">
                <a:blip r:embed="rId2"/>
                <a:stretch>
                  <a:fillRect l="-1067" t="-1742" r="-1067" b="-4878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05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tângulo 2"/>
              <p:cNvSpPr/>
              <p:nvPr/>
            </p:nvSpPr>
            <p:spPr>
              <a:xfrm>
                <a:off x="1763688" y="1484784"/>
                <a:ext cx="5112568" cy="38779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dirty="0"/>
                  <a:t>Da função consumo, por oposição, podemos encontrar a função poupança: </a:t>
                </a:r>
                <a:endParaRPr lang="pt-BR" dirty="0">
                  <a:effectLst/>
                </a:endParaRPr>
              </a:p>
              <a:p>
                <a:r>
                  <a:rPr lang="pt-BR" dirty="0"/>
                  <a:t>S = -a + (1-b)</a:t>
                </a:r>
                <a14:m>
                  <m:oMath xmlns:m="http://schemas.openxmlformats.org/officeDocument/2006/math">
                    <m:r>
                      <a:rPr lang="pt-BR" i="1"/>
                      <m:t> </m:t>
                    </m:r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. </m:t>
                    </m:r>
                  </m:oMath>
                </a14:m>
                <a:r>
                  <a:rPr lang="pt-BR" dirty="0"/>
                  <a:t> </a:t>
                </a:r>
                <a:endParaRPr lang="pt-BR" dirty="0" smtClean="0"/>
              </a:p>
              <a:p>
                <a:pPr algn="just"/>
                <a:r>
                  <a:rPr lang="pt-BR" dirty="0" smtClean="0"/>
                  <a:t>Se </a:t>
                </a:r>
                <a:r>
                  <a:rPr lang="pt-BR" dirty="0"/>
                  <a:t>o consumo para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  <m:r>
                      <a:rPr lang="pt-BR" i="1"/>
                      <m:t>=0</m:t>
                    </m:r>
                  </m:oMath>
                </a14:m>
                <a:r>
                  <a:rPr lang="pt-BR" dirty="0"/>
                  <a:t> é de a unidades, então S = </a:t>
                </a:r>
                <a14:m>
                  <m:oMath xmlns:m="http://schemas.openxmlformats.org/officeDocument/2006/math">
                    <m:r>
                      <a:rPr lang="pt-BR" i="1"/>
                      <m:t>−</m:t>
                    </m:r>
                    <m:r>
                      <a:rPr lang="pt-BR" i="1"/>
                      <m:t>𝑎</m:t>
                    </m:r>
                    <m:r>
                      <a:rPr lang="pt-BR" i="1"/>
                      <m:t>. </m:t>
                    </m:r>
                  </m:oMath>
                </a14:m>
                <a:r>
                  <a:rPr lang="pt-BR" dirty="0"/>
                  <a:t> Como a poupança é, para Keynes, um </a:t>
                </a:r>
                <a:r>
                  <a:rPr lang="pt-BR" dirty="0" smtClean="0"/>
                  <a:t>resíduo. então </a:t>
                </a:r>
                <a:r>
                  <a:rPr lang="pt-BR" dirty="0"/>
                  <a:t>o aumento de uma unidade em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t-BR" i="1"/>
                        </m:ctrlPr>
                      </m:sSubPr>
                      <m:e>
                        <m:r>
                          <a:rPr lang="pt-BR" i="1"/>
                          <m:t>𝑌</m:t>
                        </m:r>
                      </m:e>
                      <m:sub>
                        <m:r>
                          <a:rPr lang="pt-BR" i="1"/>
                          <m:t>𝐷</m:t>
                        </m:r>
                      </m:sub>
                    </m:sSub>
                  </m:oMath>
                </a14:m>
                <a:r>
                  <a:rPr lang="pt-BR" dirty="0"/>
                  <a:t> conduz a um aumento da poupança igual a (1 – b). Esse valor é chamado de Propensão Marginal a Poupar. </a:t>
                </a:r>
                <a:endParaRPr lang="pt-BR" dirty="0" smtClean="0"/>
              </a:p>
              <a:p>
                <a:pPr algn="just"/>
                <a:endParaRPr lang="pt-BR" dirty="0">
                  <a:effectLst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pt-BR" sz="1600" i="1" dirty="0">
                    <a:ea typeface="Calibri"/>
                    <a:cs typeface="Times New Roman"/>
                  </a:rPr>
                  <a:t>“A poupança, de fato, não passa de um simples resíduo. As decisões de consumir e as decisões de investir determinam conjuntamente os rendimentos”. (Keynes, na Teoria Geral). </a:t>
                </a:r>
              </a:p>
              <a:p>
                <a:pPr algn="just"/>
                <a:endParaRPr lang="pt-BR" dirty="0">
                  <a:effectLst/>
                </a:endParaRPr>
              </a:p>
              <a:p>
                <a:pPr algn="just"/>
                <a:endParaRPr lang="pt-BR" dirty="0"/>
              </a:p>
            </p:txBody>
          </p:sp>
        </mc:Choice>
        <mc:Fallback>
          <p:sp>
            <p:nvSpPr>
              <p:cNvPr id="3" name="Retângulo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63688" y="1484784"/>
                <a:ext cx="5112568" cy="3877985"/>
              </a:xfrm>
              <a:prstGeom prst="rect">
                <a:avLst/>
              </a:prstGeom>
              <a:blipFill rotWithShape="1">
                <a:blip r:embed="rId2"/>
                <a:stretch>
                  <a:fillRect l="-954" t="-786" r="-107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212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2078</Words>
  <Application>Microsoft Office PowerPoint</Application>
  <PresentationFormat>Apresentação na tela (4:3)</PresentationFormat>
  <Paragraphs>132</Paragraphs>
  <Slides>45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45</vt:i4>
      </vt:variant>
    </vt:vector>
  </HeadingPairs>
  <TitlesOfParts>
    <vt:vector size="46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Acer</dc:creator>
  <cp:lastModifiedBy>Acer</cp:lastModifiedBy>
  <cp:revision>8</cp:revision>
  <dcterms:created xsi:type="dcterms:W3CDTF">2017-04-10T15:11:41Z</dcterms:created>
  <dcterms:modified xsi:type="dcterms:W3CDTF">2017-04-10T16:50:52Z</dcterms:modified>
</cp:coreProperties>
</file>