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68"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3840CA6-5FF6-4CFE-B67B-B59F3E6E2FAF}" type="datetimeFigureOut">
              <a:rPr lang="pt-BR" smtClean="0"/>
              <a:t>20/3/2017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DFE594B-C4F7-46CB-8582-1B7C1DADBA82}" type="slidenum">
              <a:rPr lang="pt-BR" smtClean="0"/>
              <a:t>‹nº›</a:t>
            </a:fld>
            <a:endParaRPr lang="pt-BR"/>
          </a:p>
        </p:txBody>
      </p:sp>
    </p:spTree>
    <p:extLst>
      <p:ext uri="{BB962C8B-B14F-4D97-AF65-F5344CB8AC3E}">
        <p14:creationId xmlns:p14="http://schemas.microsoft.com/office/powerpoint/2010/main" val="1533678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840CA6-5FF6-4CFE-B67B-B59F3E6E2FAF}" type="datetimeFigureOut">
              <a:rPr lang="pt-BR" smtClean="0"/>
              <a:t>20/3/2017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DFE594B-C4F7-46CB-8582-1B7C1DADBA82}" type="slidenum">
              <a:rPr lang="pt-BR" smtClean="0"/>
              <a:t>‹nº›</a:t>
            </a:fld>
            <a:endParaRPr lang="pt-BR"/>
          </a:p>
        </p:txBody>
      </p:sp>
    </p:spTree>
    <p:extLst>
      <p:ext uri="{BB962C8B-B14F-4D97-AF65-F5344CB8AC3E}">
        <p14:creationId xmlns:p14="http://schemas.microsoft.com/office/powerpoint/2010/main" val="33124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840CA6-5FF6-4CFE-B67B-B59F3E6E2FAF}" type="datetimeFigureOut">
              <a:rPr lang="pt-BR" smtClean="0"/>
              <a:t>20/3/2017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DFE594B-C4F7-46CB-8582-1B7C1DADBA82}" type="slidenum">
              <a:rPr lang="pt-BR" smtClean="0"/>
              <a:t>‹nº›</a:t>
            </a:fld>
            <a:endParaRPr lang="pt-BR"/>
          </a:p>
        </p:txBody>
      </p:sp>
    </p:spTree>
    <p:extLst>
      <p:ext uri="{BB962C8B-B14F-4D97-AF65-F5344CB8AC3E}">
        <p14:creationId xmlns:p14="http://schemas.microsoft.com/office/powerpoint/2010/main" val="151406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840CA6-5FF6-4CFE-B67B-B59F3E6E2FAF}" type="datetimeFigureOut">
              <a:rPr lang="pt-BR" smtClean="0"/>
              <a:t>20/3/2017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DFE594B-C4F7-46CB-8582-1B7C1DADBA82}" type="slidenum">
              <a:rPr lang="pt-BR" smtClean="0"/>
              <a:t>‹nº›</a:t>
            </a:fld>
            <a:endParaRPr lang="pt-BR"/>
          </a:p>
        </p:txBody>
      </p:sp>
    </p:spTree>
    <p:extLst>
      <p:ext uri="{BB962C8B-B14F-4D97-AF65-F5344CB8AC3E}">
        <p14:creationId xmlns:p14="http://schemas.microsoft.com/office/powerpoint/2010/main" val="370872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3840CA6-5FF6-4CFE-B67B-B59F3E6E2FAF}" type="datetimeFigureOut">
              <a:rPr lang="pt-BR" smtClean="0"/>
              <a:t>20/3/2017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DFE594B-C4F7-46CB-8582-1B7C1DADBA82}" type="slidenum">
              <a:rPr lang="pt-BR" smtClean="0"/>
              <a:t>‹nº›</a:t>
            </a:fld>
            <a:endParaRPr lang="pt-BR"/>
          </a:p>
        </p:txBody>
      </p:sp>
    </p:spTree>
    <p:extLst>
      <p:ext uri="{BB962C8B-B14F-4D97-AF65-F5344CB8AC3E}">
        <p14:creationId xmlns:p14="http://schemas.microsoft.com/office/powerpoint/2010/main" val="560772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3840CA6-5FF6-4CFE-B67B-B59F3E6E2FAF}" type="datetimeFigureOut">
              <a:rPr lang="pt-BR" smtClean="0"/>
              <a:t>20/3/2017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DFE594B-C4F7-46CB-8582-1B7C1DADBA82}" type="slidenum">
              <a:rPr lang="pt-BR" smtClean="0"/>
              <a:t>‹nº›</a:t>
            </a:fld>
            <a:endParaRPr lang="pt-BR"/>
          </a:p>
        </p:txBody>
      </p:sp>
    </p:spTree>
    <p:extLst>
      <p:ext uri="{BB962C8B-B14F-4D97-AF65-F5344CB8AC3E}">
        <p14:creationId xmlns:p14="http://schemas.microsoft.com/office/powerpoint/2010/main" val="48516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3840CA6-5FF6-4CFE-B67B-B59F3E6E2FAF}" type="datetimeFigureOut">
              <a:rPr lang="pt-BR" smtClean="0"/>
              <a:t>20/3/2017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DFE594B-C4F7-46CB-8582-1B7C1DADBA82}" type="slidenum">
              <a:rPr lang="pt-BR" smtClean="0"/>
              <a:t>‹nº›</a:t>
            </a:fld>
            <a:endParaRPr lang="pt-BR"/>
          </a:p>
        </p:txBody>
      </p:sp>
    </p:spTree>
    <p:extLst>
      <p:ext uri="{BB962C8B-B14F-4D97-AF65-F5344CB8AC3E}">
        <p14:creationId xmlns:p14="http://schemas.microsoft.com/office/powerpoint/2010/main" val="3678548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3840CA6-5FF6-4CFE-B67B-B59F3E6E2FAF}" type="datetimeFigureOut">
              <a:rPr lang="pt-BR" smtClean="0"/>
              <a:t>20/3/2017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DFE594B-C4F7-46CB-8582-1B7C1DADBA82}" type="slidenum">
              <a:rPr lang="pt-BR" smtClean="0"/>
              <a:t>‹nº›</a:t>
            </a:fld>
            <a:endParaRPr lang="pt-BR"/>
          </a:p>
        </p:txBody>
      </p:sp>
    </p:spTree>
    <p:extLst>
      <p:ext uri="{BB962C8B-B14F-4D97-AF65-F5344CB8AC3E}">
        <p14:creationId xmlns:p14="http://schemas.microsoft.com/office/powerpoint/2010/main" val="365000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3840CA6-5FF6-4CFE-B67B-B59F3E6E2FAF}" type="datetimeFigureOut">
              <a:rPr lang="pt-BR" smtClean="0"/>
              <a:t>20/3/2017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DFE594B-C4F7-46CB-8582-1B7C1DADBA82}" type="slidenum">
              <a:rPr lang="pt-BR" smtClean="0"/>
              <a:t>‹nº›</a:t>
            </a:fld>
            <a:endParaRPr lang="pt-BR"/>
          </a:p>
        </p:txBody>
      </p:sp>
    </p:spTree>
    <p:extLst>
      <p:ext uri="{BB962C8B-B14F-4D97-AF65-F5344CB8AC3E}">
        <p14:creationId xmlns:p14="http://schemas.microsoft.com/office/powerpoint/2010/main" val="3241946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3840CA6-5FF6-4CFE-B67B-B59F3E6E2FAF}" type="datetimeFigureOut">
              <a:rPr lang="pt-BR" smtClean="0"/>
              <a:t>20/3/2017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DFE594B-C4F7-46CB-8582-1B7C1DADBA82}" type="slidenum">
              <a:rPr lang="pt-BR" smtClean="0"/>
              <a:t>‹nº›</a:t>
            </a:fld>
            <a:endParaRPr lang="pt-BR"/>
          </a:p>
        </p:txBody>
      </p:sp>
    </p:spTree>
    <p:extLst>
      <p:ext uri="{BB962C8B-B14F-4D97-AF65-F5344CB8AC3E}">
        <p14:creationId xmlns:p14="http://schemas.microsoft.com/office/powerpoint/2010/main" val="403114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3840CA6-5FF6-4CFE-B67B-B59F3E6E2FAF}" type="datetimeFigureOut">
              <a:rPr lang="pt-BR" smtClean="0"/>
              <a:t>20/3/2017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DFE594B-C4F7-46CB-8582-1B7C1DADBA82}" type="slidenum">
              <a:rPr lang="pt-BR" smtClean="0"/>
              <a:t>‹nº›</a:t>
            </a:fld>
            <a:endParaRPr lang="pt-BR"/>
          </a:p>
        </p:txBody>
      </p:sp>
    </p:spTree>
    <p:extLst>
      <p:ext uri="{BB962C8B-B14F-4D97-AF65-F5344CB8AC3E}">
        <p14:creationId xmlns:p14="http://schemas.microsoft.com/office/powerpoint/2010/main" val="1152933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40CA6-5FF6-4CFE-B67B-B59F3E6E2FAF}" type="datetimeFigureOut">
              <a:rPr lang="pt-BR" smtClean="0"/>
              <a:t>20/3/2017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E594B-C4F7-46CB-8582-1B7C1DADBA82}" type="slidenum">
              <a:rPr lang="pt-BR" smtClean="0"/>
              <a:t>‹nº›</a:t>
            </a:fld>
            <a:endParaRPr lang="pt-BR"/>
          </a:p>
        </p:txBody>
      </p:sp>
    </p:spTree>
    <p:extLst>
      <p:ext uri="{BB962C8B-B14F-4D97-AF65-F5344CB8AC3E}">
        <p14:creationId xmlns:p14="http://schemas.microsoft.com/office/powerpoint/2010/main" val="2194759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286000" y="2828836"/>
            <a:ext cx="4572000" cy="1200329"/>
          </a:xfrm>
          <a:prstGeom prst="rect">
            <a:avLst/>
          </a:prstGeom>
        </p:spPr>
        <p:txBody>
          <a:bodyPr>
            <a:spAutoFit/>
          </a:bodyPr>
          <a:lstStyle/>
          <a:p>
            <a:r>
              <a:rPr lang="pt-BR" b="1" dirty="0"/>
              <a:t>Aula 3 – Determinação do Produto e do Emprego (economia fechada)</a:t>
            </a:r>
            <a:endParaRPr lang="pt-BR" dirty="0" smtClean="0">
              <a:effectLst/>
            </a:endParaRPr>
          </a:p>
          <a:p>
            <a:r>
              <a:rPr lang="pt-BR" dirty="0"/>
              <a:t> </a:t>
            </a:r>
            <a:endParaRPr lang="pt-BR" dirty="0" smtClean="0">
              <a:effectLst/>
            </a:endParaRPr>
          </a:p>
          <a:p>
            <a:r>
              <a:rPr lang="pt-BR" b="1" dirty="0"/>
              <a:t>A MACROECONOMIA CLÁSSICA</a:t>
            </a:r>
            <a:endParaRPr lang="pt-BR" dirty="0">
              <a:effectLst/>
            </a:endParaRPr>
          </a:p>
        </p:txBody>
      </p:sp>
    </p:spTree>
    <p:extLst>
      <p:ext uri="{BB962C8B-B14F-4D97-AF65-F5344CB8AC3E}">
        <p14:creationId xmlns:p14="http://schemas.microsoft.com/office/powerpoint/2010/main" val="3633006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tângulo 1"/>
              <p:cNvSpPr/>
              <p:nvPr/>
            </p:nvSpPr>
            <p:spPr>
              <a:xfrm>
                <a:off x="2286000" y="2196996"/>
                <a:ext cx="4572000" cy="2464008"/>
              </a:xfrm>
              <a:prstGeom prst="rect">
                <a:avLst/>
              </a:prstGeom>
            </p:spPr>
            <p:txBody>
              <a:bodyPr>
                <a:spAutoFit/>
              </a:bodyPr>
              <a:lstStyle/>
              <a:p>
                <a:pPr algn="just"/>
                <a:r>
                  <a:rPr lang="pt-BR" dirty="0" smtClean="0">
                    <a:effectLst/>
                    <a:ea typeface="Times New Roman"/>
                  </a:rPr>
                  <a:t>Ocorrem dois efeitos quando aumenta o salário real. Um </a:t>
                </a:r>
                <a:r>
                  <a:rPr lang="pt-BR" i="1" dirty="0">
                    <a:effectLst/>
                    <a:ea typeface="Times New Roman"/>
                  </a:rPr>
                  <a:t>efeito substituição</a:t>
                </a:r>
                <a:r>
                  <a:rPr lang="pt-BR" dirty="0">
                    <a:effectLst/>
                    <a:ea typeface="Times New Roman"/>
                  </a:rPr>
                  <a:t>, porque salários maiores tornam o tempo de lazer mais caro e um </a:t>
                </a:r>
                <a:r>
                  <a:rPr lang="pt-BR" i="1" dirty="0">
                    <a:effectLst/>
                    <a:ea typeface="Times New Roman"/>
                  </a:rPr>
                  <a:t>efeito renda</a:t>
                </a:r>
                <a:r>
                  <a:rPr lang="pt-BR" dirty="0">
                    <a:effectLst/>
                    <a:ea typeface="Times New Roman"/>
                  </a:rPr>
                  <a:t>, porque quando  </a:t>
                </a:r>
                <a14:m>
                  <m:oMath xmlns:m="http://schemas.openxmlformats.org/officeDocument/2006/math">
                    <m:f>
                      <m:fPr>
                        <m:ctrlPr>
                          <a:rPr lang="pt-BR" i="1">
                            <a:effectLst/>
                            <a:latin typeface="Cambria Math"/>
                            <a:ea typeface="Times New Roman"/>
                          </a:rPr>
                        </m:ctrlPr>
                      </m:fPr>
                      <m:num>
                        <m:r>
                          <m:rPr>
                            <m:sty m:val="p"/>
                          </m:rPr>
                          <a:rPr lang="pt-BR">
                            <a:effectLst/>
                            <a:latin typeface="Cambria Math"/>
                            <a:ea typeface="Times New Roman"/>
                          </a:rPr>
                          <m:t>W</m:t>
                        </m:r>
                      </m:num>
                      <m:den>
                        <m:r>
                          <m:rPr>
                            <m:sty m:val="p"/>
                          </m:rPr>
                          <a:rPr lang="pt-BR">
                            <a:effectLst/>
                            <a:latin typeface="Cambria Math"/>
                            <a:ea typeface="Times New Roman"/>
                          </a:rPr>
                          <m:t>p</m:t>
                        </m:r>
                      </m:den>
                    </m:f>
                  </m:oMath>
                </a14:m>
                <a:r>
                  <a:rPr lang="pt-BR" dirty="0">
                    <a:effectLst/>
                    <a:ea typeface="Times New Roman"/>
                  </a:rPr>
                  <a:t> aumenta as pessoas já estão satisfeitas com seu nível de utilidade do consumo e preferem desfrutar de mais lazer. Isso explica o formato da curva de oferta de trabalho. </a:t>
                </a:r>
                <a:endParaRPr lang="pt-BR" dirty="0">
                  <a:effectLst/>
                </a:endParaRPr>
              </a:p>
            </p:txBody>
          </p:sp>
        </mc:Choice>
        <mc:Fallback xmlns="">
          <p:sp>
            <p:nvSpPr>
              <p:cNvPr id="2" name="Retângulo 1"/>
              <p:cNvSpPr>
                <a:spLocks noRot="1" noChangeAspect="1" noMove="1" noResize="1" noEditPoints="1" noAdjustHandles="1" noChangeArrowheads="1" noChangeShapeType="1" noTextEdit="1"/>
              </p:cNvSpPr>
              <p:nvPr/>
            </p:nvSpPr>
            <p:spPr>
              <a:xfrm>
                <a:off x="2286000" y="2196996"/>
                <a:ext cx="4572000" cy="2464008"/>
              </a:xfrm>
              <a:prstGeom prst="rect">
                <a:avLst/>
              </a:prstGeom>
              <a:blipFill rotWithShape="1">
                <a:blip r:embed="rId2"/>
                <a:stretch>
                  <a:fillRect l="-1067" t="-1235" r="-1067" b="-2716"/>
                </a:stretch>
              </a:blipFill>
            </p:spPr>
            <p:txBody>
              <a:bodyPr/>
              <a:lstStyle/>
              <a:p>
                <a:r>
                  <a:rPr lang="pt-BR">
                    <a:noFill/>
                  </a:rPr>
                  <a:t> </a:t>
                </a:r>
              </a:p>
            </p:txBody>
          </p:sp>
        </mc:Fallback>
      </mc:AlternateContent>
    </p:spTree>
    <p:extLst>
      <p:ext uri="{BB962C8B-B14F-4D97-AF65-F5344CB8AC3E}">
        <p14:creationId xmlns:p14="http://schemas.microsoft.com/office/powerpoint/2010/main" val="525391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Resultado de imagem para gráfico curva de oferta de trabalho"/>
          <p:cNvPicPr/>
          <p:nvPr/>
        </p:nvPicPr>
        <p:blipFill rotWithShape="1">
          <a:blip r:embed="rId2">
            <a:extLst>
              <a:ext uri="{28A0092B-C50C-407E-A947-70E740481C1C}">
                <a14:useLocalDpi xmlns:a14="http://schemas.microsoft.com/office/drawing/2010/main" val="0"/>
              </a:ext>
            </a:extLst>
          </a:blip>
          <a:srcRect b="18624"/>
          <a:stretch/>
        </p:blipFill>
        <p:spPr bwMode="auto">
          <a:xfrm>
            <a:off x="2267745" y="1916833"/>
            <a:ext cx="3928268" cy="24694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9860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tângulo 1"/>
              <p:cNvSpPr/>
              <p:nvPr/>
            </p:nvSpPr>
            <p:spPr>
              <a:xfrm>
                <a:off x="1043608" y="2119154"/>
                <a:ext cx="7056784" cy="3155287"/>
              </a:xfrm>
              <a:prstGeom prst="rect">
                <a:avLst/>
              </a:prstGeom>
            </p:spPr>
            <p:txBody>
              <a:bodyPr wrap="square">
                <a:spAutoFit/>
              </a:bodyPr>
              <a:lstStyle/>
              <a:p>
                <a:pPr algn="just"/>
                <a:r>
                  <a:rPr lang="pt-BR" dirty="0" smtClean="0">
                    <a:effectLst/>
                    <a:ea typeface="Times New Roman"/>
                  </a:rPr>
                  <a:t>Até agora, temos, portanto, as seguintes relações:</a:t>
                </a:r>
                <a:endParaRPr lang="pt-BR" dirty="0">
                  <a:effectLst/>
                </a:endParaRPr>
              </a:p>
              <a:p>
                <a:pPr algn="just"/>
                <a:r>
                  <a:rPr lang="pt-BR" dirty="0">
                    <a:effectLst/>
                    <a:ea typeface="Times New Roman"/>
                  </a:rPr>
                  <a:t> </a:t>
                </a:r>
                <a:endParaRPr lang="pt-BR" dirty="0">
                  <a:effectLst/>
                </a:endParaRPr>
              </a:p>
              <a:p>
                <a:pPr algn="just"/>
                <a:r>
                  <a:rPr lang="pt-BR" dirty="0">
                    <a:effectLst/>
                    <a:ea typeface="Times New Roman"/>
                  </a:rPr>
                  <a:t>Q = </a:t>
                </a:r>
                <a:r>
                  <a:rPr lang="pt-BR" i="1" dirty="0">
                    <a:effectLst/>
                    <a:ea typeface="Times New Roman"/>
                  </a:rPr>
                  <a:t>f</a:t>
                </a:r>
                <a:r>
                  <a:rPr lang="pt-BR" dirty="0">
                    <a:effectLst/>
                    <a:ea typeface="Times New Roman"/>
                  </a:rPr>
                  <a:t> (K, L, T)     (função de produção agregada)</a:t>
                </a:r>
                <a:endParaRPr lang="pt-BR" dirty="0">
                  <a:effectLst/>
                </a:endParaRPr>
              </a:p>
              <a:p>
                <a:pPr algn="just"/>
                <a14:m>
                  <m:oMath xmlns:m="http://schemas.openxmlformats.org/officeDocument/2006/math">
                    <m:sSup>
                      <m:sSupPr>
                        <m:ctrlPr>
                          <a:rPr lang="pt-BR" i="1">
                            <a:effectLst/>
                            <a:latin typeface="Cambria Math"/>
                            <a:ea typeface="Times New Roman"/>
                          </a:rPr>
                        </m:ctrlPr>
                      </m:sSupPr>
                      <m:e>
                        <m:r>
                          <a:rPr lang="pt-BR" i="1">
                            <a:effectLst/>
                            <a:latin typeface="Cambria Math"/>
                            <a:ea typeface="Times New Roman"/>
                          </a:rPr>
                          <m:t>𝑁</m:t>
                        </m:r>
                      </m:e>
                      <m:sup>
                        <m:r>
                          <a:rPr lang="pt-BR" i="1">
                            <a:effectLst/>
                            <a:latin typeface="Cambria Math"/>
                            <a:ea typeface="Times New Roman"/>
                          </a:rPr>
                          <m:t>𝑑</m:t>
                        </m:r>
                      </m:sup>
                    </m:sSup>
                  </m:oMath>
                </a14:m>
                <a:r>
                  <a:rPr lang="pt-BR" dirty="0">
                    <a:effectLst/>
                    <a:ea typeface="Times New Roman"/>
                  </a:rPr>
                  <a:t> = </a:t>
                </a:r>
                <a:r>
                  <a:rPr lang="pt-BR" i="1" dirty="0">
                    <a:effectLst/>
                    <a:ea typeface="Times New Roman"/>
                  </a:rPr>
                  <a:t>f </a:t>
                </a:r>
                <a:r>
                  <a:rPr lang="pt-BR" dirty="0">
                    <a:effectLst/>
                    <a:ea typeface="Times New Roman"/>
                  </a:rPr>
                  <a:t>(</a:t>
                </a:r>
                <a14:m>
                  <m:oMath xmlns:m="http://schemas.openxmlformats.org/officeDocument/2006/math">
                    <m:f>
                      <m:fPr>
                        <m:ctrlPr>
                          <a:rPr lang="pt-BR" i="1">
                            <a:effectLst/>
                            <a:latin typeface="Cambria Math"/>
                            <a:ea typeface="Times New Roman"/>
                          </a:rPr>
                        </m:ctrlPr>
                      </m:fPr>
                      <m:num>
                        <m:r>
                          <m:rPr>
                            <m:sty m:val="p"/>
                          </m:rPr>
                          <a:rPr lang="pt-BR">
                            <a:effectLst/>
                            <a:latin typeface="Cambria Math"/>
                            <a:ea typeface="Times New Roman"/>
                          </a:rPr>
                          <m:t>W</m:t>
                        </m:r>
                      </m:num>
                      <m:den>
                        <m:r>
                          <m:rPr>
                            <m:sty m:val="p"/>
                          </m:rPr>
                          <a:rPr lang="pt-BR">
                            <a:effectLst/>
                            <a:latin typeface="Cambria Math"/>
                            <a:ea typeface="Times New Roman"/>
                          </a:rPr>
                          <m:t>p</m:t>
                        </m:r>
                      </m:den>
                    </m:f>
                  </m:oMath>
                </a14:m>
                <a:r>
                  <a:rPr lang="pt-BR" dirty="0">
                    <a:effectLst/>
                    <a:ea typeface="Times New Roman"/>
                  </a:rPr>
                  <a:t>).        (curva de demanda de trabalho) </a:t>
                </a:r>
                <a:r>
                  <a:rPr lang="pt-BR" dirty="0">
                    <a:effectLst/>
                    <a:ea typeface="Times New Roman"/>
                    <a:cs typeface="Calibri"/>
                  </a:rPr>
                  <a:t>=</a:t>
                </a:r>
                <a:r>
                  <a:rPr lang="pt-BR" dirty="0">
                    <a:effectLst/>
                    <a:ea typeface="Times New Roman"/>
                  </a:rPr>
                  <a:t> 1º postulado clássico</a:t>
                </a:r>
                <a:endParaRPr lang="pt-BR" dirty="0">
                  <a:effectLst/>
                </a:endParaRPr>
              </a:p>
              <a:p>
                <a:pPr algn="just"/>
                <a14:m>
                  <m:oMath xmlns:m="http://schemas.openxmlformats.org/officeDocument/2006/math">
                    <m:sSup>
                      <m:sSupPr>
                        <m:ctrlPr>
                          <a:rPr lang="pt-BR" i="1">
                            <a:effectLst/>
                            <a:latin typeface="Cambria Math"/>
                            <a:ea typeface="Times New Roman"/>
                          </a:rPr>
                        </m:ctrlPr>
                      </m:sSupPr>
                      <m:e>
                        <m:r>
                          <a:rPr lang="pt-BR" i="1">
                            <a:effectLst/>
                            <a:latin typeface="Cambria Math"/>
                            <a:ea typeface="Times New Roman"/>
                          </a:rPr>
                          <m:t>𝑁</m:t>
                        </m:r>
                      </m:e>
                      <m:sup>
                        <m:r>
                          <a:rPr lang="pt-BR" i="1">
                            <a:effectLst/>
                            <a:latin typeface="Cambria Math"/>
                            <a:ea typeface="Times New Roman"/>
                          </a:rPr>
                          <m:t>𝑠</m:t>
                        </m:r>
                      </m:sup>
                    </m:sSup>
                  </m:oMath>
                </a14:m>
                <a:r>
                  <a:rPr lang="pt-BR" dirty="0">
                    <a:effectLst/>
                    <a:ea typeface="Times New Roman"/>
                  </a:rPr>
                  <a:t> = </a:t>
                </a:r>
                <a:r>
                  <a:rPr lang="pt-BR" i="1" dirty="0">
                    <a:effectLst/>
                    <a:ea typeface="Times New Roman"/>
                  </a:rPr>
                  <a:t>f </a:t>
                </a:r>
                <a:r>
                  <a:rPr lang="pt-BR" dirty="0">
                    <a:effectLst/>
                    <a:ea typeface="Times New Roman"/>
                  </a:rPr>
                  <a:t>(</a:t>
                </a:r>
                <a14:m>
                  <m:oMath xmlns:m="http://schemas.openxmlformats.org/officeDocument/2006/math">
                    <m:f>
                      <m:fPr>
                        <m:ctrlPr>
                          <a:rPr lang="pt-BR" i="1">
                            <a:effectLst/>
                            <a:latin typeface="Cambria Math"/>
                            <a:ea typeface="Times New Roman"/>
                          </a:rPr>
                        </m:ctrlPr>
                      </m:fPr>
                      <m:num>
                        <m:r>
                          <m:rPr>
                            <m:sty m:val="p"/>
                          </m:rPr>
                          <a:rPr lang="pt-BR">
                            <a:effectLst/>
                            <a:latin typeface="Cambria Math"/>
                            <a:ea typeface="Times New Roman"/>
                          </a:rPr>
                          <m:t>W</m:t>
                        </m:r>
                      </m:num>
                      <m:den>
                        <m:r>
                          <m:rPr>
                            <m:sty m:val="p"/>
                          </m:rPr>
                          <a:rPr lang="pt-BR">
                            <a:effectLst/>
                            <a:latin typeface="Cambria Math"/>
                            <a:ea typeface="Times New Roman"/>
                          </a:rPr>
                          <m:t>p</m:t>
                        </m:r>
                      </m:den>
                    </m:f>
                  </m:oMath>
                </a14:m>
                <a:r>
                  <a:rPr lang="pt-BR" dirty="0">
                    <a:effectLst/>
                    <a:ea typeface="Times New Roman"/>
                  </a:rPr>
                  <a:t>).</a:t>
                </a:r>
                <a:r>
                  <a:rPr lang="pt-BR" dirty="0" smtClean="0">
                    <a:effectLst/>
                    <a:ea typeface="Times New Roman"/>
                  </a:rPr>
                  <a:t>         (</a:t>
                </a:r>
                <a:r>
                  <a:rPr lang="pt-BR" dirty="0">
                    <a:effectLst/>
                    <a:ea typeface="Times New Roman"/>
                  </a:rPr>
                  <a:t>curva de oferta de trabalho) = 2º postulado </a:t>
                </a:r>
                <a:r>
                  <a:rPr lang="pt-BR" dirty="0" smtClean="0">
                    <a:effectLst/>
                    <a:ea typeface="Times New Roman"/>
                  </a:rPr>
                  <a:t>clássico</a:t>
                </a:r>
                <a:endParaRPr lang="pt-BR" dirty="0"/>
              </a:p>
              <a:p>
                <a:pPr>
                  <a:lnSpc>
                    <a:spcPct val="115000"/>
                  </a:lnSpc>
                  <a:spcAft>
                    <a:spcPts val="1000"/>
                  </a:spcAft>
                </a:pPr>
                <a:r>
                  <a:rPr lang="pt-BR" dirty="0">
                    <a:ea typeface="Times New Roman"/>
                    <a:cs typeface="Times New Roman"/>
                  </a:rPr>
                  <a:t>Essas relações, junto com a condição de equilíbrio no mercado de trabalho ( </a:t>
                </a:r>
                <a14:m>
                  <m:oMath xmlns:m="http://schemas.openxmlformats.org/officeDocument/2006/math">
                    <m:sSup>
                      <m:sSupPr>
                        <m:ctrlPr>
                          <a:rPr lang="pt-BR" i="1">
                            <a:effectLst/>
                            <a:latin typeface="Cambria Math"/>
                            <a:ea typeface="Times New Roman"/>
                            <a:cs typeface="Times New Roman"/>
                          </a:rPr>
                        </m:ctrlPr>
                      </m:sSupPr>
                      <m:e>
                        <m:r>
                          <a:rPr lang="pt-BR" i="1">
                            <a:effectLst/>
                            <a:latin typeface="Cambria Math"/>
                            <a:ea typeface="Times New Roman"/>
                            <a:cs typeface="Times New Roman"/>
                          </a:rPr>
                          <m:t>𝑁</m:t>
                        </m:r>
                      </m:e>
                      <m:sup>
                        <m:r>
                          <a:rPr lang="pt-BR" i="1">
                            <a:effectLst/>
                            <a:latin typeface="Cambria Math"/>
                            <a:ea typeface="Times New Roman"/>
                            <a:cs typeface="Times New Roman"/>
                          </a:rPr>
                          <m:t>𝑑</m:t>
                        </m:r>
                      </m:sup>
                    </m:sSup>
                  </m:oMath>
                </a14:m>
                <a:r>
                  <a:rPr lang="pt-BR" dirty="0">
                    <a:ea typeface="Times New Roman"/>
                    <a:cs typeface="Times New Roman"/>
                  </a:rPr>
                  <a:t> = </a:t>
                </a:r>
                <a14:m>
                  <m:oMath xmlns:m="http://schemas.openxmlformats.org/officeDocument/2006/math">
                    <m:sSup>
                      <m:sSupPr>
                        <m:ctrlPr>
                          <a:rPr lang="pt-BR" i="1">
                            <a:effectLst/>
                            <a:latin typeface="Cambria Math"/>
                            <a:ea typeface="Times New Roman"/>
                            <a:cs typeface="Times New Roman"/>
                          </a:rPr>
                        </m:ctrlPr>
                      </m:sSupPr>
                      <m:e>
                        <m:r>
                          <a:rPr lang="pt-BR" i="1">
                            <a:effectLst/>
                            <a:latin typeface="Cambria Math"/>
                            <a:ea typeface="Times New Roman"/>
                            <a:cs typeface="Times New Roman"/>
                          </a:rPr>
                          <m:t>𝑁</m:t>
                        </m:r>
                      </m:e>
                      <m:sup>
                        <m:r>
                          <a:rPr lang="pt-BR" i="1">
                            <a:effectLst/>
                            <a:latin typeface="Cambria Math"/>
                            <a:ea typeface="Times New Roman"/>
                            <a:cs typeface="Times New Roman"/>
                          </a:rPr>
                          <m:t>𝑠</m:t>
                        </m:r>
                      </m:sup>
                    </m:sSup>
                  </m:oMath>
                </a14:m>
                <a:r>
                  <a:rPr lang="pt-BR" dirty="0">
                    <a:ea typeface="Times New Roman"/>
                    <a:cs typeface="Times New Roman"/>
                  </a:rPr>
                  <a:t> ) determinam o produto, o emprego e o salário real no modelo clássico. </a:t>
                </a:r>
                <a:endParaRPr lang="pt-BR" dirty="0">
                  <a:ea typeface="Calibri"/>
                  <a:cs typeface="Times New Roman"/>
                </a:endParaRPr>
              </a:p>
              <a:p>
                <a:pPr algn="just"/>
                <a:endParaRPr lang="pt-BR" dirty="0">
                  <a:effectLst/>
                </a:endParaRPr>
              </a:p>
            </p:txBody>
          </p:sp>
        </mc:Choice>
        <mc:Fallback xmlns="">
          <p:sp>
            <p:nvSpPr>
              <p:cNvPr id="2" name="Retângulo 1"/>
              <p:cNvSpPr>
                <a:spLocks noRot="1" noChangeAspect="1" noMove="1" noResize="1" noEditPoints="1" noAdjustHandles="1" noChangeArrowheads="1" noChangeShapeType="1" noTextEdit="1"/>
              </p:cNvSpPr>
              <p:nvPr/>
            </p:nvSpPr>
            <p:spPr>
              <a:xfrm>
                <a:off x="1043608" y="2119154"/>
                <a:ext cx="7056784" cy="3155287"/>
              </a:xfrm>
              <a:prstGeom prst="rect">
                <a:avLst/>
              </a:prstGeom>
              <a:blipFill rotWithShape="1">
                <a:blip r:embed="rId2"/>
                <a:stretch>
                  <a:fillRect l="-691" t="-967"/>
                </a:stretch>
              </a:blipFill>
            </p:spPr>
            <p:txBody>
              <a:bodyPr/>
              <a:lstStyle/>
              <a:p>
                <a:r>
                  <a:rPr lang="pt-BR">
                    <a:noFill/>
                  </a:rPr>
                  <a:t> </a:t>
                </a:r>
              </a:p>
            </p:txBody>
          </p:sp>
        </mc:Fallback>
      </mc:AlternateContent>
    </p:spTree>
    <p:extLst>
      <p:ext uri="{BB962C8B-B14F-4D97-AF65-F5344CB8AC3E}">
        <p14:creationId xmlns:p14="http://schemas.microsoft.com/office/powerpoint/2010/main" val="1541995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rotWithShape="1">
          <a:blip r:embed="rId2"/>
          <a:srcRect l="12215" t="65177" r="43631" b="18117"/>
          <a:stretch/>
        </p:blipFill>
        <p:spPr bwMode="auto">
          <a:xfrm>
            <a:off x="1547664" y="2132856"/>
            <a:ext cx="5688632" cy="25202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1779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Ao tomar a decisão trabalho-lazer, ele está preocupado com o poder decompra, em termos de bens e serviços, que adquire por..."/>
          <p:cNvPicPr/>
          <p:nvPr/>
        </p:nvPicPr>
        <p:blipFill rotWithShape="1">
          <a:blip r:embed="rId2">
            <a:extLst>
              <a:ext uri="{28A0092B-C50C-407E-A947-70E740481C1C}">
                <a14:useLocalDpi xmlns:a14="http://schemas.microsoft.com/office/drawing/2010/main" val="0"/>
              </a:ext>
            </a:extLst>
          </a:blip>
          <a:srcRect t="36676"/>
          <a:stretch/>
        </p:blipFill>
        <p:spPr bwMode="auto">
          <a:xfrm>
            <a:off x="1619672" y="980728"/>
            <a:ext cx="5688632" cy="48245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5901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rotWithShape="1">
          <a:blip r:embed="rId2"/>
          <a:srcRect l="9353" t="40471" r="43349" b="24470"/>
          <a:stretch/>
        </p:blipFill>
        <p:spPr bwMode="auto">
          <a:xfrm>
            <a:off x="1403648" y="1556792"/>
            <a:ext cx="5688632" cy="3672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2121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1" y="464384"/>
            <a:ext cx="5940698" cy="543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48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022601" y="3244334"/>
            <a:ext cx="3098797" cy="369332"/>
          </a:xfrm>
          <a:prstGeom prst="rect">
            <a:avLst/>
          </a:prstGeom>
        </p:spPr>
        <p:txBody>
          <a:bodyPr wrap="none">
            <a:spAutoFit/>
          </a:bodyPr>
          <a:lstStyle/>
          <a:p>
            <a:r>
              <a:rPr lang="pt-BR" u="sng" dirty="0"/>
              <a:t>A teoria quantitativa da moeda</a:t>
            </a:r>
            <a:endParaRPr lang="pt-BR" dirty="0">
              <a:effectLst/>
            </a:endParaRPr>
          </a:p>
        </p:txBody>
      </p:sp>
    </p:spTree>
    <p:extLst>
      <p:ext uri="{BB962C8B-B14F-4D97-AF65-F5344CB8AC3E}">
        <p14:creationId xmlns:p14="http://schemas.microsoft.com/office/powerpoint/2010/main" val="3567822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86000" y="1997839"/>
            <a:ext cx="4572000" cy="2862322"/>
          </a:xfrm>
          <a:prstGeom prst="rect">
            <a:avLst/>
          </a:prstGeom>
        </p:spPr>
        <p:txBody>
          <a:bodyPr>
            <a:spAutoFit/>
          </a:bodyPr>
          <a:lstStyle/>
          <a:p>
            <a:pPr algn="just"/>
            <a:r>
              <a:rPr lang="pt-BR" dirty="0" smtClean="0">
                <a:effectLst/>
                <a:ea typeface="Times New Roman"/>
              </a:rPr>
              <a:t>No modelo clássico, a quantidade de moeda determina o nível de demanda agregada, e esta, por sua vez, determina o nível de preços. Embora a teoria quantitativa da moeda tenha origens antigas, sobretudo na crítica ao mercantilismo (acúmulo de metais preciosos) e sua relação com o aumento dos preços, feita pelos “filósofos políticos” (</a:t>
            </a:r>
            <a:r>
              <a:rPr lang="pt-BR" dirty="0" err="1" smtClean="0">
                <a:effectLst/>
                <a:ea typeface="Times New Roman"/>
              </a:rPr>
              <a:t>W.Petty</a:t>
            </a:r>
            <a:r>
              <a:rPr lang="pt-BR" dirty="0" smtClean="0">
                <a:effectLst/>
                <a:ea typeface="Times New Roman"/>
              </a:rPr>
              <a:t>, David Hume, etc.) pré-clássicos, ela foi popularizada através da chamada “equação de trocas”.</a:t>
            </a:r>
            <a:endParaRPr lang="pt-BR" dirty="0">
              <a:effectLst/>
            </a:endParaRPr>
          </a:p>
        </p:txBody>
      </p:sp>
    </p:spTree>
    <p:extLst>
      <p:ext uri="{BB962C8B-B14F-4D97-AF65-F5344CB8AC3E}">
        <p14:creationId xmlns:p14="http://schemas.microsoft.com/office/powerpoint/2010/main" val="2710667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tângulo 1"/>
              <p:cNvSpPr/>
              <p:nvPr/>
            </p:nvSpPr>
            <p:spPr>
              <a:xfrm>
                <a:off x="2286000" y="1997839"/>
                <a:ext cx="4572000" cy="2585323"/>
              </a:xfrm>
              <a:prstGeom prst="rect">
                <a:avLst/>
              </a:prstGeom>
            </p:spPr>
            <p:txBody>
              <a:bodyPr>
                <a:spAutoFit/>
              </a:bodyPr>
              <a:lstStyle/>
              <a:p>
                <a:pPr algn="just"/>
                <a:r>
                  <a:rPr lang="pt-BR" dirty="0" smtClean="0">
                    <a:effectLst/>
                    <a:ea typeface="Times New Roman"/>
                  </a:rPr>
                  <a:t>Uma das versões, do economista norte-americano Irving Fisher, pode ser apresentada como:</a:t>
                </a:r>
                <a:endParaRPr lang="pt-BR" dirty="0">
                  <a:effectLst/>
                </a:endParaRPr>
              </a:p>
              <a:p>
                <a:pPr algn="just"/>
                <a:r>
                  <a:rPr lang="pt-BR" dirty="0">
                    <a:effectLst/>
                    <a:ea typeface="Times New Roman"/>
                  </a:rPr>
                  <a:t>	</a:t>
                </a:r>
                <a:r>
                  <a:rPr lang="pt-BR" dirty="0" smtClean="0">
                    <a:effectLst/>
                    <a:ea typeface="Times New Roman"/>
                  </a:rPr>
                  <a:t>M </a:t>
                </a:r>
                <a14:m>
                  <m:oMath xmlns:m="http://schemas.openxmlformats.org/officeDocument/2006/math">
                    <m:sSub>
                      <m:sSubPr>
                        <m:ctrlPr>
                          <a:rPr lang="pt-BR" i="1">
                            <a:effectLst/>
                            <a:latin typeface="Cambria Math"/>
                            <a:ea typeface="Times New Roman"/>
                          </a:rPr>
                        </m:ctrlPr>
                      </m:sSubPr>
                      <m:e>
                        <m:r>
                          <a:rPr lang="pt-BR" i="1">
                            <a:effectLst/>
                            <a:latin typeface="Cambria Math"/>
                            <a:ea typeface="Times New Roman"/>
                          </a:rPr>
                          <m:t>𝑉</m:t>
                        </m:r>
                      </m:e>
                      <m:sub>
                        <m:r>
                          <a:rPr lang="pt-BR" i="1">
                            <a:effectLst/>
                            <a:latin typeface="Cambria Math"/>
                            <a:ea typeface="Times New Roman"/>
                          </a:rPr>
                          <m:t>𝑡</m:t>
                        </m:r>
                      </m:sub>
                    </m:sSub>
                  </m:oMath>
                </a14:m>
                <a:r>
                  <a:rPr lang="pt-BR" dirty="0">
                    <a:effectLst/>
                    <a:ea typeface="Times New Roman"/>
                  </a:rPr>
                  <a:t> = </a:t>
                </a:r>
                <a14:m>
                  <m:oMath xmlns:m="http://schemas.openxmlformats.org/officeDocument/2006/math">
                    <m:sSub>
                      <m:sSubPr>
                        <m:ctrlPr>
                          <a:rPr lang="pt-BR" i="1">
                            <a:effectLst/>
                            <a:latin typeface="Cambria Math"/>
                            <a:ea typeface="Times New Roman"/>
                          </a:rPr>
                        </m:ctrlPr>
                      </m:sSubPr>
                      <m:e>
                        <m:r>
                          <a:rPr lang="pt-BR" i="1">
                            <a:effectLst/>
                            <a:latin typeface="Cambria Math"/>
                            <a:ea typeface="Times New Roman"/>
                          </a:rPr>
                          <m:t>𝑃</m:t>
                        </m:r>
                      </m:e>
                      <m:sub>
                        <m:r>
                          <a:rPr lang="pt-BR" i="1">
                            <a:effectLst/>
                            <a:latin typeface="Cambria Math"/>
                            <a:ea typeface="Times New Roman"/>
                          </a:rPr>
                          <m:t>𝑇</m:t>
                        </m:r>
                      </m:sub>
                    </m:sSub>
                  </m:oMath>
                </a14:m>
                <a:r>
                  <a:rPr lang="pt-BR" dirty="0">
                    <a:effectLst/>
                    <a:ea typeface="Times New Roman"/>
                  </a:rPr>
                  <a:t> T</a:t>
                </a:r>
                <a:endParaRPr lang="pt-BR" dirty="0">
                  <a:effectLst/>
                </a:endParaRPr>
              </a:p>
              <a:p>
                <a:pPr algn="just"/>
                <a:r>
                  <a:rPr lang="pt-BR" dirty="0">
                    <a:effectLst/>
                    <a:ea typeface="Times New Roman"/>
                  </a:rPr>
                  <a:t>Onde M é a quantidade de moeda, </a:t>
                </a:r>
                <a14:m>
                  <m:oMath xmlns:m="http://schemas.openxmlformats.org/officeDocument/2006/math">
                    <m:sSub>
                      <m:sSubPr>
                        <m:ctrlPr>
                          <a:rPr lang="pt-BR" i="1">
                            <a:effectLst/>
                            <a:latin typeface="Cambria Math"/>
                            <a:ea typeface="Times New Roman"/>
                          </a:rPr>
                        </m:ctrlPr>
                      </m:sSubPr>
                      <m:e>
                        <m:r>
                          <a:rPr lang="pt-BR" i="1">
                            <a:effectLst/>
                            <a:latin typeface="Cambria Math"/>
                            <a:ea typeface="Times New Roman"/>
                          </a:rPr>
                          <m:t>𝑉</m:t>
                        </m:r>
                      </m:e>
                      <m:sub>
                        <m:r>
                          <a:rPr lang="pt-BR" i="1">
                            <a:effectLst/>
                            <a:latin typeface="Cambria Math"/>
                            <a:ea typeface="Times New Roman"/>
                          </a:rPr>
                          <m:t>𝑡</m:t>
                        </m:r>
                      </m:sub>
                    </m:sSub>
                  </m:oMath>
                </a14:m>
                <a:r>
                  <a:rPr lang="pt-BR" dirty="0">
                    <a:effectLst/>
                    <a:ea typeface="Times New Roman"/>
                  </a:rPr>
                  <a:t> é a velocidade-transação da moeda (nº de vezes que a moeda é utilizada, em média, em transações), </a:t>
                </a:r>
                <a14:m>
                  <m:oMath xmlns:m="http://schemas.openxmlformats.org/officeDocument/2006/math">
                    <m:sSub>
                      <m:sSubPr>
                        <m:ctrlPr>
                          <a:rPr lang="pt-BR" i="1">
                            <a:effectLst/>
                            <a:latin typeface="Cambria Math"/>
                            <a:ea typeface="Times New Roman"/>
                          </a:rPr>
                        </m:ctrlPr>
                      </m:sSubPr>
                      <m:e>
                        <m:r>
                          <a:rPr lang="pt-BR" i="1">
                            <a:effectLst/>
                            <a:latin typeface="Cambria Math"/>
                            <a:ea typeface="Times New Roman"/>
                          </a:rPr>
                          <m:t>𝑃</m:t>
                        </m:r>
                      </m:e>
                      <m:sub>
                        <m:r>
                          <a:rPr lang="pt-BR" i="1">
                            <a:effectLst/>
                            <a:latin typeface="Cambria Math"/>
                            <a:ea typeface="Times New Roman"/>
                          </a:rPr>
                          <m:t>𝑇</m:t>
                        </m:r>
                      </m:sub>
                    </m:sSub>
                  </m:oMath>
                </a14:m>
                <a:r>
                  <a:rPr lang="pt-BR" dirty="0">
                    <a:effectLst/>
                    <a:ea typeface="Times New Roman"/>
                  </a:rPr>
                  <a:t> é o índice preço transacionado e T é o volume de transações. </a:t>
                </a:r>
                <a:endParaRPr lang="pt-BR" dirty="0">
                  <a:effectLst/>
                </a:endParaRPr>
              </a:p>
            </p:txBody>
          </p:sp>
        </mc:Choice>
        <mc:Fallback xmlns="">
          <p:sp>
            <p:nvSpPr>
              <p:cNvPr id="2" name="Retângulo 1"/>
              <p:cNvSpPr>
                <a:spLocks noRot="1" noChangeAspect="1" noMove="1" noResize="1" noEditPoints="1" noAdjustHandles="1" noChangeArrowheads="1" noChangeShapeType="1" noTextEdit="1"/>
              </p:cNvSpPr>
              <p:nvPr/>
            </p:nvSpPr>
            <p:spPr>
              <a:xfrm>
                <a:off x="2286000" y="1997839"/>
                <a:ext cx="4572000" cy="2585323"/>
              </a:xfrm>
              <a:prstGeom prst="rect">
                <a:avLst/>
              </a:prstGeom>
              <a:blipFill rotWithShape="1">
                <a:blip r:embed="rId2"/>
                <a:stretch>
                  <a:fillRect l="-1067" t="-1179" r="-1067" b="-2830"/>
                </a:stretch>
              </a:blipFill>
            </p:spPr>
            <p:txBody>
              <a:bodyPr/>
              <a:lstStyle/>
              <a:p>
                <a:r>
                  <a:rPr lang="pt-BR">
                    <a:noFill/>
                  </a:rPr>
                  <a:t> </a:t>
                </a:r>
              </a:p>
            </p:txBody>
          </p:sp>
        </mc:Fallback>
      </mc:AlternateContent>
    </p:spTree>
    <p:extLst>
      <p:ext uri="{BB962C8B-B14F-4D97-AF65-F5344CB8AC3E}">
        <p14:creationId xmlns:p14="http://schemas.microsoft.com/office/powerpoint/2010/main" val="4197768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75656" y="1443841"/>
            <a:ext cx="5382344" cy="3416320"/>
          </a:xfrm>
          <a:prstGeom prst="rect">
            <a:avLst/>
          </a:prstGeom>
        </p:spPr>
        <p:txBody>
          <a:bodyPr wrap="square">
            <a:spAutoFit/>
          </a:bodyPr>
          <a:lstStyle/>
          <a:p>
            <a:pPr algn="just"/>
            <a:r>
              <a:rPr lang="pt-BR" dirty="0" smtClean="0">
                <a:effectLst/>
                <a:ea typeface="Times New Roman"/>
              </a:rPr>
              <a:t>Keynes utilizava a expressão “clássicos” para se referir a todos os economistas que tinham escrito sobre questões macroeconômicas antes de 1936 (advertência do 1º capítulo da TG). Embora, geralmente, se considere como clássicos os economistas precursores do final do séc. XVIII e início do séc. XIX (Adam Smith, David Ricardo, Malthus, Stuart Mill, </a:t>
            </a:r>
            <a:r>
              <a:rPr lang="pt-BR" dirty="0" err="1" smtClean="0">
                <a:effectLst/>
                <a:ea typeface="Times New Roman"/>
              </a:rPr>
              <a:t>J.B.Say</a:t>
            </a:r>
            <a:r>
              <a:rPr lang="pt-BR" dirty="0" smtClean="0">
                <a:effectLst/>
                <a:ea typeface="Times New Roman"/>
              </a:rPr>
              <a:t>, etc.),  e neoclássicos ou marginalistas os economistas dos final do séc. XIX e início do </a:t>
            </a:r>
            <a:r>
              <a:rPr lang="pt-BR" dirty="0" err="1" smtClean="0">
                <a:effectLst/>
                <a:ea typeface="Times New Roman"/>
              </a:rPr>
              <a:t>séc.XX</a:t>
            </a:r>
            <a:r>
              <a:rPr lang="pt-BR" dirty="0" smtClean="0">
                <a:effectLst/>
                <a:ea typeface="Times New Roman"/>
              </a:rPr>
              <a:t> (Marshall, </a:t>
            </a:r>
            <a:r>
              <a:rPr lang="pt-BR" dirty="0" err="1" smtClean="0">
                <a:effectLst/>
                <a:ea typeface="Times New Roman"/>
              </a:rPr>
              <a:t>Pigou</a:t>
            </a:r>
            <a:r>
              <a:rPr lang="pt-BR" dirty="0" smtClean="0">
                <a:effectLst/>
                <a:ea typeface="Times New Roman"/>
              </a:rPr>
              <a:t>, </a:t>
            </a:r>
            <a:r>
              <a:rPr lang="pt-BR" dirty="0" err="1" smtClean="0">
                <a:effectLst/>
                <a:ea typeface="Times New Roman"/>
              </a:rPr>
              <a:t>etc</a:t>
            </a:r>
            <a:r>
              <a:rPr lang="pt-BR" dirty="0" smtClean="0">
                <a:effectLst/>
                <a:ea typeface="Times New Roman"/>
              </a:rPr>
              <a:t>), Keynes achava que a macroeconomia dos dois períodos era homogênea o suficiente para ser tratada de forma indiscriminada.</a:t>
            </a:r>
            <a:endParaRPr lang="pt-BR" dirty="0">
              <a:effectLst/>
            </a:endParaRPr>
          </a:p>
        </p:txBody>
      </p:sp>
    </p:spTree>
    <p:extLst>
      <p:ext uri="{BB962C8B-B14F-4D97-AF65-F5344CB8AC3E}">
        <p14:creationId xmlns:p14="http://schemas.microsoft.com/office/powerpoint/2010/main" val="378355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86000" y="2274838"/>
            <a:ext cx="4572000" cy="2031325"/>
          </a:xfrm>
          <a:prstGeom prst="rect">
            <a:avLst/>
          </a:prstGeom>
        </p:spPr>
        <p:txBody>
          <a:bodyPr>
            <a:spAutoFit/>
          </a:bodyPr>
          <a:lstStyle/>
          <a:p>
            <a:pPr algn="just"/>
            <a:r>
              <a:rPr lang="pt-BR" dirty="0" smtClean="0">
                <a:effectLst/>
                <a:ea typeface="Times New Roman"/>
              </a:rPr>
              <a:t>Outra versão da equação de trocas substitui as transações (T) pela renda (Y), onde V é a velocidade-renda da moeda (nº de vezes que a moeda, em média, é utilizada em transações que envolvem a produção corrente (renda).  Portanto:</a:t>
            </a:r>
            <a:endParaRPr lang="pt-BR" dirty="0" smtClean="0">
              <a:effectLst/>
            </a:endParaRPr>
          </a:p>
          <a:p>
            <a:pPr algn="just"/>
            <a:r>
              <a:rPr lang="pt-BR" dirty="0" smtClean="0">
                <a:effectLst/>
                <a:ea typeface="Times New Roman"/>
              </a:rPr>
              <a:t>	M V = P Y</a:t>
            </a:r>
            <a:endParaRPr lang="pt-BR" dirty="0">
              <a:effectLst/>
            </a:endParaRPr>
          </a:p>
        </p:txBody>
      </p:sp>
    </p:spTree>
    <p:extLst>
      <p:ext uri="{BB962C8B-B14F-4D97-AF65-F5344CB8AC3E}">
        <p14:creationId xmlns:p14="http://schemas.microsoft.com/office/powerpoint/2010/main" val="2447153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tângulo 1"/>
              <p:cNvSpPr/>
              <p:nvPr/>
            </p:nvSpPr>
            <p:spPr>
              <a:xfrm>
                <a:off x="1907704" y="1663421"/>
                <a:ext cx="4950296" cy="2977162"/>
              </a:xfrm>
              <a:prstGeom prst="rect">
                <a:avLst/>
              </a:prstGeom>
            </p:spPr>
            <p:txBody>
              <a:bodyPr wrap="square">
                <a:spAutoFit/>
              </a:bodyPr>
              <a:lstStyle/>
              <a:p>
                <a:pPr algn="just"/>
                <a:r>
                  <a:rPr lang="pt-BR" dirty="0" smtClean="0">
                    <a:effectLst/>
                    <a:ea typeface="Times New Roman"/>
                  </a:rPr>
                  <a:t>Y é uma medida do nível de atividade econômica, que era determinado (visão dos clássicos) pela oferta. V, a velocidade de circulação da moeda seria determinada pelos hábitos de pagamentos na sociedade (fatores institucionais) que não se alteram no curto prazo. Sendo Y e V constantes, a equação de trocas expressa uma relação de proporcionalidade entre o estoque de moeda (M) e o nível de preços (P), tal como:</a:t>
                </a:r>
                <a:endParaRPr lang="pt-BR" dirty="0" smtClean="0"/>
              </a:p>
              <a:p>
                <a:pPr algn="just"/>
                <a:r>
                  <a:rPr lang="pt-BR" dirty="0" smtClean="0">
                    <a:ea typeface="Times New Roman"/>
                  </a:rPr>
                  <a:t>       </a:t>
                </a:r>
                <a:r>
                  <a:rPr lang="pt-BR" dirty="0" smtClean="0">
                    <a:effectLst/>
                    <a:ea typeface="Times New Roman"/>
                  </a:rPr>
                  <a:t>M </a:t>
                </a:r>
                <a:r>
                  <a:rPr lang="pt-BR" dirty="0">
                    <a:effectLst/>
                    <a:ea typeface="Times New Roman"/>
                  </a:rPr>
                  <a:t>V = P Y        ou          P =  </a:t>
                </a:r>
                <a14:m>
                  <m:oMath xmlns:m="http://schemas.openxmlformats.org/officeDocument/2006/math">
                    <m:f>
                      <m:fPr>
                        <m:ctrlPr>
                          <a:rPr lang="pt-BR" i="1">
                            <a:effectLst/>
                            <a:latin typeface="Cambria Math"/>
                            <a:ea typeface="Times New Roman"/>
                          </a:rPr>
                        </m:ctrlPr>
                      </m:fPr>
                      <m:num>
                        <m:r>
                          <a:rPr lang="pt-BR" i="1">
                            <a:effectLst/>
                            <a:latin typeface="Cambria Math"/>
                            <a:ea typeface="Times New Roman"/>
                          </a:rPr>
                          <m:t>𝑉</m:t>
                        </m:r>
                      </m:num>
                      <m:den>
                        <m:r>
                          <a:rPr lang="pt-BR" i="1">
                            <a:effectLst/>
                            <a:latin typeface="Cambria Math"/>
                            <a:ea typeface="Times New Roman"/>
                          </a:rPr>
                          <m:t>𝑌</m:t>
                        </m:r>
                      </m:den>
                    </m:f>
                  </m:oMath>
                </a14:m>
                <a:r>
                  <a:rPr lang="pt-BR" dirty="0">
                    <a:effectLst/>
                    <a:ea typeface="Times New Roman"/>
                  </a:rPr>
                  <a:t>  M	</a:t>
                </a:r>
                <a:endParaRPr lang="pt-BR" dirty="0">
                  <a:effectLst/>
                </a:endParaRPr>
              </a:p>
            </p:txBody>
          </p:sp>
        </mc:Choice>
        <mc:Fallback xmlns="">
          <p:sp>
            <p:nvSpPr>
              <p:cNvPr id="2" name="Retângulo 1"/>
              <p:cNvSpPr>
                <a:spLocks noRot="1" noChangeAspect="1" noMove="1" noResize="1" noEditPoints="1" noAdjustHandles="1" noChangeArrowheads="1" noChangeShapeType="1" noTextEdit="1"/>
              </p:cNvSpPr>
              <p:nvPr/>
            </p:nvSpPr>
            <p:spPr>
              <a:xfrm>
                <a:off x="1907704" y="1663421"/>
                <a:ext cx="4950296" cy="2977162"/>
              </a:xfrm>
              <a:prstGeom prst="rect">
                <a:avLst/>
              </a:prstGeom>
              <a:blipFill rotWithShape="1">
                <a:blip r:embed="rId2"/>
                <a:stretch>
                  <a:fillRect l="-1108" t="-1025" r="-985" b="-615"/>
                </a:stretch>
              </a:blipFill>
            </p:spPr>
            <p:txBody>
              <a:bodyPr/>
              <a:lstStyle/>
              <a:p>
                <a:r>
                  <a:rPr lang="pt-BR">
                    <a:noFill/>
                  </a:rPr>
                  <a:t> </a:t>
                </a:r>
              </a:p>
            </p:txBody>
          </p:sp>
        </mc:Fallback>
      </mc:AlternateContent>
    </p:spTree>
    <p:extLst>
      <p:ext uri="{BB962C8B-B14F-4D97-AF65-F5344CB8AC3E}">
        <p14:creationId xmlns:p14="http://schemas.microsoft.com/office/powerpoint/2010/main" val="3688965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86000" y="1997839"/>
            <a:ext cx="4572000" cy="2862322"/>
          </a:xfrm>
          <a:prstGeom prst="rect">
            <a:avLst/>
          </a:prstGeom>
        </p:spPr>
        <p:txBody>
          <a:bodyPr>
            <a:spAutoFit/>
          </a:bodyPr>
          <a:lstStyle/>
          <a:p>
            <a:pPr algn="just"/>
            <a:r>
              <a:rPr lang="pt-BR" dirty="0" smtClean="0">
                <a:effectLst/>
                <a:ea typeface="Times New Roman"/>
              </a:rPr>
              <a:t>De que forma as mudanças no estoque de moeda afetam o nível de preços? </a:t>
            </a:r>
            <a:endParaRPr lang="pt-BR" dirty="0" smtClean="0">
              <a:effectLst/>
            </a:endParaRPr>
          </a:p>
          <a:p>
            <a:pPr algn="just"/>
            <a:r>
              <a:rPr lang="pt-BR" dirty="0" smtClean="0">
                <a:effectLst/>
                <a:ea typeface="Times New Roman"/>
              </a:rPr>
              <a:t>Outra versão da teoria quantitativa, a abordagem dos saldos de caixa ou versão de Cambridge, nome que homenageia a universidade de seus criadores (Marshall e </a:t>
            </a:r>
            <a:r>
              <a:rPr lang="pt-BR" dirty="0" err="1" smtClean="0">
                <a:effectLst/>
                <a:ea typeface="Times New Roman"/>
              </a:rPr>
              <a:t>Pigou</a:t>
            </a:r>
            <a:r>
              <a:rPr lang="pt-BR" dirty="0" smtClean="0">
                <a:effectLst/>
                <a:ea typeface="Times New Roman"/>
              </a:rPr>
              <a:t>), procurou responder a essa pergunta. Segundo </a:t>
            </a:r>
            <a:r>
              <a:rPr lang="pt-BR" dirty="0" err="1" smtClean="0">
                <a:effectLst/>
                <a:ea typeface="Times New Roman"/>
              </a:rPr>
              <a:t>Froyen</a:t>
            </a:r>
            <a:r>
              <a:rPr lang="pt-BR" dirty="0" smtClean="0">
                <a:effectLst/>
                <a:ea typeface="Times New Roman"/>
              </a:rPr>
              <a:t> (p.68), Keynes participou do desenvolvimento dessa abordagem no início de carreira.</a:t>
            </a:r>
            <a:endParaRPr lang="pt-BR" dirty="0">
              <a:effectLst/>
            </a:endParaRPr>
          </a:p>
        </p:txBody>
      </p:sp>
    </p:spTree>
    <p:extLst>
      <p:ext uri="{BB962C8B-B14F-4D97-AF65-F5344CB8AC3E}">
        <p14:creationId xmlns:p14="http://schemas.microsoft.com/office/powerpoint/2010/main" val="2960494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tângulo 1"/>
              <p:cNvSpPr/>
              <p:nvPr/>
            </p:nvSpPr>
            <p:spPr>
              <a:xfrm>
                <a:off x="1835696" y="1577404"/>
                <a:ext cx="5022304" cy="3149195"/>
              </a:xfrm>
              <a:prstGeom prst="rect">
                <a:avLst/>
              </a:prstGeom>
            </p:spPr>
            <p:txBody>
              <a:bodyPr wrap="square">
                <a:spAutoFit/>
              </a:bodyPr>
              <a:lstStyle/>
              <a:p>
                <a:pPr algn="just"/>
                <a:r>
                  <a:rPr lang="pt-BR" dirty="0" smtClean="0">
                    <a:effectLst/>
                    <a:ea typeface="Times New Roman"/>
                  </a:rPr>
                  <a:t>Nesta versão, mais completa do que a versão de Fisher, é analisada a decisão de escolha do montante ótimo de moeda a ser mantido pelo indivíduo. Como a moeda não gera renda, só seria retida pelos indivíduos se a sua manutenção (liquidez, segurança) exceder a renda perdida. Os economistas de Cambridge achavam que a demanda de moeda (</a:t>
                </a:r>
                <a14:m>
                  <m:oMath xmlns:m="http://schemas.openxmlformats.org/officeDocument/2006/math">
                    <m:sSup>
                      <m:sSupPr>
                        <m:ctrlPr>
                          <a:rPr lang="pt-BR" i="1">
                            <a:effectLst/>
                            <a:latin typeface="Cambria Math"/>
                            <a:ea typeface="Times New Roman"/>
                          </a:rPr>
                        </m:ctrlPr>
                      </m:sSupPr>
                      <m:e>
                        <m:r>
                          <a:rPr lang="pt-BR" i="1">
                            <a:effectLst/>
                            <a:latin typeface="Cambria Math"/>
                            <a:ea typeface="Times New Roman"/>
                          </a:rPr>
                          <m:t>𝑀</m:t>
                        </m:r>
                      </m:e>
                      <m:sup>
                        <m:r>
                          <a:rPr lang="pt-BR" i="1">
                            <a:effectLst/>
                            <a:latin typeface="Cambria Math"/>
                            <a:ea typeface="Times New Roman"/>
                          </a:rPr>
                          <m:t>𝑑</m:t>
                        </m:r>
                      </m:sup>
                    </m:sSup>
                    <m:r>
                      <a:rPr lang="pt-BR" i="1">
                        <a:effectLst/>
                        <a:latin typeface="Cambria Math"/>
                        <a:ea typeface="Times New Roman"/>
                      </a:rPr>
                      <m:t>)</m:t>
                    </m:r>
                  </m:oMath>
                </a14:m>
                <a:r>
                  <a:rPr lang="pt-BR" dirty="0">
                    <a:effectLst/>
                    <a:ea typeface="Times New Roman"/>
                  </a:rPr>
                  <a:t> corresponderia a uma proporção da renda nominal (Y) vezes o nível de preços (P) multiplicado pela renda real (Y), tal que: </a:t>
                </a:r>
                <a:endParaRPr lang="pt-BR" dirty="0">
                  <a:effectLst/>
                </a:endParaRPr>
              </a:p>
              <a:p>
                <a:pPr algn="just"/>
                <a:r>
                  <a:rPr lang="pt-BR" dirty="0">
                    <a:effectLst/>
                    <a:ea typeface="Times New Roman"/>
                  </a:rPr>
                  <a:t>		</a:t>
                </a:r>
                <a14:m>
                  <m:oMath xmlns:m="http://schemas.openxmlformats.org/officeDocument/2006/math">
                    <m:sSup>
                      <m:sSupPr>
                        <m:ctrlPr>
                          <a:rPr lang="pt-BR" i="1">
                            <a:effectLst/>
                            <a:latin typeface="Cambria Math"/>
                            <a:ea typeface="Times New Roman"/>
                          </a:rPr>
                        </m:ctrlPr>
                      </m:sSupPr>
                      <m:e>
                        <m:r>
                          <a:rPr lang="pt-BR" i="1">
                            <a:effectLst/>
                            <a:latin typeface="Cambria Math"/>
                            <a:ea typeface="Times New Roman"/>
                          </a:rPr>
                          <m:t>𝑀</m:t>
                        </m:r>
                      </m:e>
                      <m:sup>
                        <m:r>
                          <a:rPr lang="pt-BR" i="1">
                            <a:effectLst/>
                            <a:latin typeface="Cambria Math"/>
                            <a:ea typeface="Times New Roman"/>
                          </a:rPr>
                          <m:t>𝑑</m:t>
                        </m:r>
                      </m:sup>
                    </m:sSup>
                  </m:oMath>
                </a14:m>
                <a:r>
                  <a:rPr lang="pt-BR" dirty="0">
                    <a:effectLst/>
                    <a:ea typeface="Times New Roman"/>
                  </a:rPr>
                  <a:t> = </a:t>
                </a:r>
                <a:r>
                  <a:rPr lang="pt-BR" i="1" dirty="0">
                    <a:effectLst/>
                    <a:ea typeface="Times New Roman"/>
                  </a:rPr>
                  <a:t>k </a:t>
                </a:r>
                <a:r>
                  <a:rPr lang="pt-BR" dirty="0">
                    <a:effectLst/>
                    <a:ea typeface="Times New Roman"/>
                  </a:rPr>
                  <a:t>PY</a:t>
                </a:r>
                <a:endParaRPr lang="pt-BR" dirty="0">
                  <a:effectLst/>
                </a:endParaRPr>
              </a:p>
            </p:txBody>
          </p:sp>
        </mc:Choice>
        <mc:Fallback xmlns="">
          <p:sp>
            <p:nvSpPr>
              <p:cNvPr id="2" name="Retângulo 1"/>
              <p:cNvSpPr>
                <a:spLocks noRot="1" noChangeAspect="1" noMove="1" noResize="1" noEditPoints="1" noAdjustHandles="1" noChangeArrowheads="1" noChangeShapeType="1" noTextEdit="1"/>
              </p:cNvSpPr>
              <p:nvPr/>
            </p:nvSpPr>
            <p:spPr>
              <a:xfrm>
                <a:off x="1835696" y="1577404"/>
                <a:ext cx="5022304" cy="3149195"/>
              </a:xfrm>
              <a:prstGeom prst="rect">
                <a:avLst/>
              </a:prstGeom>
              <a:blipFill rotWithShape="1">
                <a:blip r:embed="rId2"/>
                <a:stretch>
                  <a:fillRect l="-971" t="-969" r="-1092" b="-2326"/>
                </a:stretch>
              </a:blipFill>
            </p:spPr>
            <p:txBody>
              <a:bodyPr/>
              <a:lstStyle/>
              <a:p>
                <a:r>
                  <a:rPr lang="pt-BR">
                    <a:noFill/>
                  </a:rPr>
                  <a:t> </a:t>
                </a:r>
              </a:p>
            </p:txBody>
          </p:sp>
        </mc:Fallback>
      </mc:AlternateContent>
    </p:spTree>
    <p:extLst>
      <p:ext uri="{BB962C8B-B14F-4D97-AF65-F5344CB8AC3E}">
        <p14:creationId xmlns:p14="http://schemas.microsoft.com/office/powerpoint/2010/main" val="972333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tângulo 1"/>
              <p:cNvSpPr/>
              <p:nvPr/>
            </p:nvSpPr>
            <p:spPr>
              <a:xfrm>
                <a:off x="1907704" y="1663036"/>
                <a:ext cx="4950296" cy="2977931"/>
              </a:xfrm>
              <a:prstGeom prst="rect">
                <a:avLst/>
              </a:prstGeom>
            </p:spPr>
            <p:txBody>
              <a:bodyPr wrap="square">
                <a:spAutoFit/>
              </a:bodyPr>
              <a:lstStyle/>
              <a:p>
                <a:pPr algn="just"/>
                <a:r>
                  <a:rPr lang="pt-BR" dirty="0" smtClean="0">
                    <a:effectLst/>
                    <a:ea typeface="Times New Roman"/>
                  </a:rPr>
                  <a:t>A demanda de moeda relaciona-se diretamente com o nível de renda. A produção (Y) seria determinada pela oferta.  Já a fração ótima a ser mantida sob a forma de moeda (k), dependente dos hábitos da sociedade, seria estável (constante) no curto prazo. Sendo assim a conclusão da abordagem de Cambridge, tal como a de Fisher, reduz-se a uma relação de proporcionalidade entre o estoque de moeda e os preços.</a:t>
                </a:r>
                <a:endParaRPr lang="pt-BR" dirty="0" smtClean="0"/>
              </a:p>
              <a:p>
                <a:pPr algn="just"/>
                <a:r>
                  <a:rPr lang="pt-BR" dirty="0" smtClean="0">
                    <a:effectLst/>
                    <a:ea typeface="Times New Roman"/>
                  </a:rPr>
                  <a:t>M </a:t>
                </a:r>
                <a:r>
                  <a:rPr lang="pt-BR" dirty="0">
                    <a:effectLst/>
                    <a:ea typeface="Times New Roman"/>
                  </a:rPr>
                  <a:t>= </a:t>
                </a:r>
                <a14:m>
                  <m:oMath xmlns:m="http://schemas.openxmlformats.org/officeDocument/2006/math">
                    <m:sSup>
                      <m:sSupPr>
                        <m:ctrlPr>
                          <a:rPr lang="pt-BR" i="1">
                            <a:effectLst/>
                            <a:latin typeface="Cambria Math"/>
                            <a:ea typeface="Times New Roman"/>
                          </a:rPr>
                        </m:ctrlPr>
                      </m:sSupPr>
                      <m:e>
                        <m:r>
                          <a:rPr lang="pt-BR" i="1">
                            <a:effectLst/>
                            <a:latin typeface="Cambria Math"/>
                            <a:ea typeface="Times New Roman"/>
                          </a:rPr>
                          <m:t>𝑀</m:t>
                        </m:r>
                      </m:e>
                      <m:sup>
                        <m:r>
                          <a:rPr lang="pt-BR" i="1">
                            <a:effectLst/>
                            <a:latin typeface="Cambria Math"/>
                            <a:ea typeface="Times New Roman"/>
                          </a:rPr>
                          <m:t>𝑑</m:t>
                        </m:r>
                      </m:sup>
                    </m:sSup>
                  </m:oMath>
                </a14:m>
                <a:r>
                  <a:rPr lang="pt-BR" dirty="0">
                    <a:effectLst/>
                    <a:ea typeface="Times New Roman"/>
                  </a:rPr>
                  <a:t> = </a:t>
                </a:r>
                <a:r>
                  <a:rPr lang="pt-BR" i="1" dirty="0">
                    <a:effectLst/>
                    <a:ea typeface="Times New Roman"/>
                  </a:rPr>
                  <a:t>k </a:t>
                </a:r>
                <a:r>
                  <a:rPr lang="pt-BR" dirty="0">
                    <a:effectLst/>
                    <a:ea typeface="Times New Roman"/>
                  </a:rPr>
                  <a:t>PY     ou    M  </a:t>
                </a:r>
                <a14:m>
                  <m:oMath xmlns:m="http://schemas.openxmlformats.org/officeDocument/2006/math">
                    <m:f>
                      <m:fPr>
                        <m:ctrlPr>
                          <a:rPr lang="pt-BR" i="1">
                            <a:effectLst/>
                            <a:latin typeface="Cambria Math"/>
                            <a:ea typeface="Times New Roman"/>
                          </a:rPr>
                        </m:ctrlPr>
                      </m:fPr>
                      <m:num>
                        <m:r>
                          <a:rPr lang="pt-BR" i="1">
                            <a:effectLst/>
                            <a:latin typeface="Cambria Math"/>
                            <a:ea typeface="Times New Roman"/>
                          </a:rPr>
                          <m:t>1</m:t>
                        </m:r>
                      </m:num>
                      <m:den>
                        <m:r>
                          <a:rPr lang="pt-BR" i="1">
                            <a:effectLst/>
                            <a:latin typeface="Cambria Math"/>
                            <a:ea typeface="Times New Roman"/>
                          </a:rPr>
                          <m:t>𝑘</m:t>
                        </m:r>
                      </m:den>
                    </m:f>
                  </m:oMath>
                </a14:m>
                <a:r>
                  <a:rPr lang="pt-BR" dirty="0">
                    <a:effectLst/>
                    <a:ea typeface="Times New Roman"/>
                  </a:rPr>
                  <a:t> = P Y  </a:t>
                </a:r>
                <a:endParaRPr lang="pt-BR" dirty="0">
                  <a:effectLst/>
                </a:endParaRPr>
              </a:p>
            </p:txBody>
          </p:sp>
        </mc:Choice>
        <mc:Fallback xmlns="">
          <p:sp>
            <p:nvSpPr>
              <p:cNvPr id="2" name="Retângulo 1"/>
              <p:cNvSpPr>
                <a:spLocks noRot="1" noChangeAspect="1" noMove="1" noResize="1" noEditPoints="1" noAdjustHandles="1" noChangeArrowheads="1" noChangeShapeType="1" noTextEdit="1"/>
              </p:cNvSpPr>
              <p:nvPr/>
            </p:nvSpPr>
            <p:spPr>
              <a:xfrm>
                <a:off x="1907704" y="1663036"/>
                <a:ext cx="4950296" cy="2977931"/>
              </a:xfrm>
              <a:prstGeom prst="rect">
                <a:avLst/>
              </a:prstGeom>
              <a:blipFill rotWithShape="1">
                <a:blip r:embed="rId2"/>
                <a:stretch>
                  <a:fillRect l="-1108" t="-1025" r="-985" b="-615"/>
                </a:stretch>
              </a:blipFill>
            </p:spPr>
            <p:txBody>
              <a:bodyPr/>
              <a:lstStyle/>
              <a:p>
                <a:r>
                  <a:rPr lang="pt-BR">
                    <a:noFill/>
                  </a:rPr>
                  <a:t> </a:t>
                </a:r>
              </a:p>
            </p:txBody>
          </p:sp>
        </mc:Fallback>
      </mc:AlternateContent>
    </p:spTree>
    <p:extLst>
      <p:ext uri="{BB962C8B-B14F-4D97-AF65-F5344CB8AC3E}">
        <p14:creationId xmlns:p14="http://schemas.microsoft.com/office/powerpoint/2010/main" val="175222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348748" y="3244334"/>
            <a:ext cx="2446504" cy="369332"/>
          </a:xfrm>
          <a:prstGeom prst="rect">
            <a:avLst/>
          </a:prstGeom>
        </p:spPr>
        <p:txBody>
          <a:bodyPr wrap="none">
            <a:spAutoFit/>
          </a:bodyPr>
          <a:lstStyle/>
          <a:p>
            <a:pPr marL="1348740" indent="-1348740" algn="just"/>
            <a:r>
              <a:rPr lang="pt-BR" u="sng" dirty="0" smtClean="0">
                <a:effectLst/>
                <a:ea typeface="Times New Roman"/>
              </a:rPr>
              <a:t>O papel da taxa de juros</a:t>
            </a:r>
            <a:endParaRPr lang="pt-BR" dirty="0">
              <a:effectLst/>
            </a:endParaRPr>
          </a:p>
        </p:txBody>
      </p:sp>
    </p:spTree>
    <p:extLst>
      <p:ext uri="{BB962C8B-B14F-4D97-AF65-F5344CB8AC3E}">
        <p14:creationId xmlns:p14="http://schemas.microsoft.com/office/powerpoint/2010/main" val="798351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835696" y="1582341"/>
            <a:ext cx="5022304" cy="3416320"/>
          </a:xfrm>
          <a:prstGeom prst="rect">
            <a:avLst/>
          </a:prstGeom>
        </p:spPr>
        <p:txBody>
          <a:bodyPr wrap="square">
            <a:spAutoFit/>
          </a:bodyPr>
          <a:lstStyle/>
          <a:p>
            <a:pPr algn="just"/>
            <a:r>
              <a:rPr lang="pt-BR" dirty="0" smtClean="0">
                <a:effectLst/>
                <a:ea typeface="Times New Roman"/>
              </a:rPr>
              <a:t>Na teoria clássica, a taxa de juros era determinada pela oferta e demanda de fundos emprestáveis. Um empréstimo consiste em vender um titulo mediante a promessa de pagar juros futuros. Os títulos eram emitidos pelas firmas para financiar seus dispêndios de capital (investimento) e pelo governo, para financiar o déficit público. O investimento dependia da rentabilidade espera dos projetos e da taxa de juros. Tanto o gasto do governo quanto o investimento eram considerados variáveis exógenas no modelo clássico.</a:t>
            </a:r>
            <a:endParaRPr lang="pt-BR" dirty="0" smtClean="0">
              <a:effectLst/>
            </a:endParaRPr>
          </a:p>
          <a:p>
            <a:pPr algn="just"/>
            <a:r>
              <a:rPr lang="pt-BR" dirty="0" smtClean="0">
                <a:effectLst/>
                <a:ea typeface="Times New Roman"/>
              </a:rPr>
              <a:t> </a:t>
            </a:r>
            <a:endParaRPr lang="pt-BR" dirty="0">
              <a:effectLst/>
            </a:endParaRPr>
          </a:p>
        </p:txBody>
      </p:sp>
    </p:spTree>
    <p:extLst>
      <p:ext uri="{BB962C8B-B14F-4D97-AF65-F5344CB8AC3E}">
        <p14:creationId xmlns:p14="http://schemas.microsoft.com/office/powerpoint/2010/main" val="2657782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19672" y="1028343"/>
            <a:ext cx="5544616" cy="3970318"/>
          </a:xfrm>
          <a:prstGeom prst="rect">
            <a:avLst/>
          </a:prstGeom>
        </p:spPr>
        <p:txBody>
          <a:bodyPr wrap="square">
            <a:spAutoFit/>
          </a:bodyPr>
          <a:lstStyle/>
          <a:p>
            <a:pPr algn="just"/>
            <a:r>
              <a:rPr lang="pt-BR" dirty="0" smtClean="0">
                <a:effectLst/>
                <a:ea typeface="Times New Roman"/>
              </a:rPr>
              <a:t>A curva de oferta é positivamente inclinada, pois quanto maior a taxa de juros, maior o incentivo para a substituição do consumo presente pelo consumo futuro (poupança). Em contrapartida, a curva de demanda por empréstimos é negativamente inclinada, representando uma relação inversa entre o investimento e a taxa real de juros. Esta, por sua vez, não é afetada pela política monetária – depende das preferencias intertemporais dos indivíduos e da produtividade marginal do capital. A política monetária, ao afetar o nível de preços, pode influenciar apenas a taxa nominal de juros (e não a real), de modo que não interfere nas decisões de poupança e investimento. </a:t>
            </a:r>
            <a:endParaRPr lang="pt-BR" dirty="0" smtClean="0">
              <a:effectLst/>
            </a:endParaRPr>
          </a:p>
          <a:p>
            <a:pPr algn="just"/>
            <a:r>
              <a:rPr lang="pt-BR" dirty="0" smtClean="0">
                <a:effectLst/>
                <a:ea typeface="Times New Roman"/>
              </a:rPr>
              <a:t> </a:t>
            </a:r>
            <a:endParaRPr lang="pt-BR" dirty="0">
              <a:effectLst/>
            </a:endParaRPr>
          </a:p>
        </p:txBody>
      </p:sp>
    </p:spTree>
    <p:extLst>
      <p:ext uri="{BB962C8B-B14F-4D97-AF65-F5344CB8AC3E}">
        <p14:creationId xmlns:p14="http://schemas.microsoft.com/office/powerpoint/2010/main" val="4215917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86000" y="2136339"/>
            <a:ext cx="4572000" cy="2585323"/>
          </a:xfrm>
          <a:prstGeom prst="rect">
            <a:avLst/>
          </a:prstGeom>
        </p:spPr>
        <p:txBody>
          <a:bodyPr>
            <a:spAutoFit/>
          </a:bodyPr>
          <a:lstStyle/>
          <a:p>
            <a:pPr algn="just"/>
            <a:r>
              <a:rPr lang="pt-BR" dirty="0" smtClean="0">
                <a:effectLst/>
                <a:ea typeface="Times New Roman"/>
              </a:rPr>
              <a:t>Sob a hipótese de que o mercado de fundos emprestáveis funciona sob concorrência perfeita, a flexibilidade da taxa de juros garante que o montante disponível para empréstimo (poupança) seja sempre igual ao montante tomado emprestado (investimento). Essa hipótese valida a “lei de </a:t>
            </a:r>
            <a:r>
              <a:rPr lang="pt-BR" dirty="0" err="1" smtClean="0">
                <a:effectLst/>
                <a:ea typeface="Times New Roman"/>
              </a:rPr>
              <a:t>Say</a:t>
            </a:r>
            <a:r>
              <a:rPr lang="pt-BR" dirty="0" smtClean="0">
                <a:effectLst/>
                <a:ea typeface="Times New Roman"/>
              </a:rPr>
              <a:t>”, na medida em que não há “vazamento” na circulação da riqueza, sendo a oferta igual à demanda. </a:t>
            </a:r>
            <a:endParaRPr lang="pt-BR" dirty="0">
              <a:effectLst/>
            </a:endParaRPr>
          </a:p>
        </p:txBody>
      </p:sp>
    </p:spTree>
    <p:extLst>
      <p:ext uri="{BB962C8B-B14F-4D97-AF65-F5344CB8AC3E}">
        <p14:creationId xmlns:p14="http://schemas.microsoft.com/office/powerpoint/2010/main" val="2807659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75656" y="1028343"/>
            <a:ext cx="5976664" cy="3416320"/>
          </a:xfrm>
          <a:prstGeom prst="rect">
            <a:avLst/>
          </a:prstGeom>
        </p:spPr>
        <p:txBody>
          <a:bodyPr wrap="square">
            <a:spAutoFit/>
          </a:bodyPr>
          <a:lstStyle/>
          <a:p>
            <a:pPr algn="just"/>
            <a:r>
              <a:rPr lang="pt-BR" dirty="0" smtClean="0">
                <a:effectLst/>
                <a:ea typeface="Times New Roman"/>
              </a:rPr>
              <a:t>Exemplo: se ocorrer uma diminuição na demanda por fundos emprestáveis pelas firmas (investimento), isso levará a uma redução na taxa de juros. Haverá, na sequencia, redução na poupança e aumento do consumo. O acréscimo do consumo, por sua vez, será exatamente igual à queda do investimento, de modo que não haverá alteração da demanda agregada e sim uma modificação no valor de seus componentes: no caso, a diminuição no consumo das empresas foi substituída pelo aumento do consumo das famílias. Mais à frente, o patamar mais baixo da taxa de juros também estimulará a recuperação do investimento. A e B representam o acréscimo no consumo e investimento no gráfico.</a:t>
            </a:r>
            <a:endParaRPr lang="pt-BR" dirty="0">
              <a:effectLst/>
            </a:endParaRPr>
          </a:p>
        </p:txBody>
      </p:sp>
    </p:spTree>
    <p:extLst>
      <p:ext uri="{BB962C8B-B14F-4D97-AF65-F5344CB8AC3E}">
        <p14:creationId xmlns:p14="http://schemas.microsoft.com/office/powerpoint/2010/main" val="3994408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63688" y="889844"/>
            <a:ext cx="5094312" cy="4524315"/>
          </a:xfrm>
          <a:prstGeom prst="rect">
            <a:avLst/>
          </a:prstGeom>
        </p:spPr>
        <p:txBody>
          <a:bodyPr wrap="square">
            <a:spAutoFit/>
          </a:bodyPr>
          <a:lstStyle/>
          <a:p>
            <a:pPr algn="just"/>
            <a:r>
              <a:rPr lang="pt-BR" u="sng" dirty="0" smtClean="0">
                <a:effectLst/>
                <a:ea typeface="Times New Roman"/>
              </a:rPr>
              <a:t>Hipóteses principais</a:t>
            </a:r>
            <a:r>
              <a:rPr lang="pt-BR" dirty="0" smtClean="0">
                <a:effectLst/>
                <a:ea typeface="Times New Roman"/>
              </a:rPr>
              <a:t> do modelo clássico:</a:t>
            </a:r>
            <a:endParaRPr lang="pt-BR" dirty="0" smtClean="0">
              <a:effectLst/>
            </a:endParaRPr>
          </a:p>
          <a:p>
            <a:pPr algn="just"/>
            <a:r>
              <a:rPr lang="pt-BR" dirty="0" smtClean="0">
                <a:effectLst/>
                <a:ea typeface="Times New Roman"/>
              </a:rPr>
              <a:t>a) mercados funcionam em concorrência perfeita;</a:t>
            </a:r>
            <a:endParaRPr lang="pt-BR" dirty="0" smtClean="0">
              <a:effectLst/>
            </a:endParaRPr>
          </a:p>
          <a:p>
            <a:pPr algn="just"/>
            <a:r>
              <a:rPr lang="pt-BR" dirty="0" smtClean="0">
                <a:effectLst/>
                <a:ea typeface="Times New Roman"/>
              </a:rPr>
              <a:t>b) flexibilidade de preços e salários garante o equilíbrio entre oferta e demanda. O desemprego, se houver, é voluntário; </a:t>
            </a:r>
            <a:endParaRPr lang="pt-BR" dirty="0" smtClean="0">
              <a:effectLst/>
            </a:endParaRPr>
          </a:p>
          <a:p>
            <a:pPr algn="just"/>
            <a:r>
              <a:rPr lang="pt-BR" dirty="0" smtClean="0">
                <a:effectLst/>
                <a:ea typeface="Times New Roman"/>
              </a:rPr>
              <a:t>c) a demanda não exerce papel importante no modelo.  A oferta que gera a própria demanda (lei de </a:t>
            </a:r>
            <a:r>
              <a:rPr lang="pt-BR" dirty="0" err="1" smtClean="0">
                <a:effectLst/>
                <a:ea typeface="Times New Roman"/>
              </a:rPr>
              <a:t>Say</a:t>
            </a:r>
            <a:r>
              <a:rPr lang="pt-BR" dirty="0" smtClean="0">
                <a:effectLst/>
                <a:ea typeface="Times New Roman"/>
              </a:rPr>
              <a:t>). A demanda agregada apenas determina o nível de preços da economia, sem afetar o produto /emprego (teoria quantitativa da moeda).</a:t>
            </a:r>
            <a:endParaRPr lang="pt-BR" dirty="0" smtClean="0">
              <a:effectLst/>
            </a:endParaRPr>
          </a:p>
          <a:p>
            <a:pPr algn="just"/>
            <a:r>
              <a:rPr lang="pt-BR" dirty="0" smtClean="0">
                <a:effectLst/>
                <a:ea typeface="Times New Roman"/>
              </a:rPr>
              <a:t>d) todas as variáveis que afetam a oferta agregada são variáveis reais. A moeda é “neutra” (fins transacionais apenas);</a:t>
            </a:r>
            <a:endParaRPr lang="pt-BR" dirty="0" smtClean="0">
              <a:effectLst/>
            </a:endParaRPr>
          </a:p>
          <a:p>
            <a:pPr algn="just"/>
            <a:r>
              <a:rPr lang="pt-BR" dirty="0" smtClean="0">
                <a:effectLst/>
                <a:ea typeface="Times New Roman"/>
              </a:rPr>
              <a:t>e) a economia opera no pleno emprego dos fatores (curva de oferta vertical).</a:t>
            </a:r>
            <a:endParaRPr lang="pt-BR" dirty="0" smtClean="0">
              <a:effectLst/>
            </a:endParaRPr>
          </a:p>
          <a:p>
            <a:pPr algn="just"/>
            <a:r>
              <a:rPr lang="pt-BR" dirty="0" smtClean="0">
                <a:effectLst/>
                <a:ea typeface="Times New Roman"/>
              </a:rPr>
              <a:t> </a:t>
            </a:r>
            <a:endParaRPr lang="pt-BR" dirty="0">
              <a:effectLst/>
            </a:endParaRPr>
          </a:p>
        </p:txBody>
      </p:sp>
    </p:spTree>
    <p:extLst>
      <p:ext uri="{BB962C8B-B14F-4D97-AF65-F5344CB8AC3E}">
        <p14:creationId xmlns:p14="http://schemas.microsoft.com/office/powerpoint/2010/main" val="808639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150" y="1340768"/>
            <a:ext cx="7732677"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512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86000" y="3105835"/>
            <a:ext cx="4572000" cy="646331"/>
          </a:xfrm>
          <a:prstGeom prst="rect">
            <a:avLst/>
          </a:prstGeom>
        </p:spPr>
        <p:txBody>
          <a:bodyPr>
            <a:spAutoFit/>
          </a:bodyPr>
          <a:lstStyle/>
          <a:p>
            <a:pPr algn="just"/>
            <a:r>
              <a:rPr lang="pt-BR" dirty="0" smtClean="0">
                <a:effectLst/>
                <a:ea typeface="Times New Roman"/>
              </a:rPr>
              <a:t>E se houver um aumento dos gastos do governo? </a:t>
            </a:r>
            <a:endParaRPr lang="pt-BR" dirty="0">
              <a:effectLst/>
            </a:endParaRPr>
          </a:p>
        </p:txBody>
      </p:sp>
    </p:spTree>
    <p:extLst>
      <p:ext uri="{BB962C8B-B14F-4D97-AF65-F5344CB8AC3E}">
        <p14:creationId xmlns:p14="http://schemas.microsoft.com/office/powerpoint/2010/main" val="2138480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63688" y="1582341"/>
            <a:ext cx="5094312" cy="3416320"/>
          </a:xfrm>
          <a:prstGeom prst="rect">
            <a:avLst/>
          </a:prstGeom>
        </p:spPr>
        <p:txBody>
          <a:bodyPr wrap="square">
            <a:spAutoFit/>
          </a:bodyPr>
          <a:lstStyle/>
          <a:p>
            <a:pPr algn="just"/>
            <a:r>
              <a:rPr lang="pt-BR" dirty="0" smtClean="0">
                <a:effectLst/>
                <a:ea typeface="Times New Roman"/>
              </a:rPr>
              <a:t>O resultado seria exatamente o mesmo. O aumento de gastos públicos provoca uma maior pressão sobre os fundos emprestáveis, resultando numa elevação na taxa de juros e, em consequência, acréscimo da poupança, diminuição do investimento privado e queda no consumo. Houve apenas uma alteração na composição da demanda, com aumento da participação dos gastos do governo em detrimento dos gastos privados. O produto real (renda) da economia não se alterou (pleno emprego).  No final de tudo, houve um deslocamento (</a:t>
            </a:r>
            <a:r>
              <a:rPr lang="pt-BR" i="1" dirty="0" err="1" smtClean="0">
                <a:effectLst/>
                <a:ea typeface="Times New Roman"/>
              </a:rPr>
              <a:t>crowding</a:t>
            </a:r>
            <a:r>
              <a:rPr lang="pt-BR" i="1" dirty="0" smtClean="0">
                <a:effectLst/>
                <a:ea typeface="Times New Roman"/>
              </a:rPr>
              <a:t>-out)</a:t>
            </a:r>
            <a:r>
              <a:rPr lang="pt-BR" dirty="0" smtClean="0">
                <a:effectLst/>
                <a:ea typeface="Times New Roman"/>
              </a:rPr>
              <a:t> do gasto.</a:t>
            </a:r>
            <a:endParaRPr lang="pt-BR" dirty="0">
              <a:effectLst/>
            </a:endParaRPr>
          </a:p>
        </p:txBody>
      </p:sp>
    </p:spTree>
    <p:extLst>
      <p:ext uri="{BB962C8B-B14F-4D97-AF65-F5344CB8AC3E}">
        <p14:creationId xmlns:p14="http://schemas.microsoft.com/office/powerpoint/2010/main" val="708185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86000" y="3105835"/>
            <a:ext cx="4572000" cy="646331"/>
          </a:xfrm>
          <a:prstGeom prst="rect">
            <a:avLst/>
          </a:prstGeom>
        </p:spPr>
        <p:txBody>
          <a:bodyPr>
            <a:spAutoFit/>
          </a:bodyPr>
          <a:lstStyle/>
          <a:p>
            <a:pPr algn="just"/>
            <a:r>
              <a:rPr lang="pt-BR" dirty="0" smtClean="0">
                <a:effectLst/>
                <a:ea typeface="Times New Roman"/>
              </a:rPr>
              <a:t>Qual seria o efeito de uma redução dos impostos?</a:t>
            </a:r>
            <a:endParaRPr lang="pt-BR" dirty="0">
              <a:effectLst/>
            </a:endParaRPr>
          </a:p>
        </p:txBody>
      </p:sp>
    </p:spTree>
    <p:extLst>
      <p:ext uri="{BB962C8B-B14F-4D97-AF65-F5344CB8AC3E}">
        <p14:creationId xmlns:p14="http://schemas.microsoft.com/office/powerpoint/2010/main" val="4064890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tângulo 1"/>
              <p:cNvSpPr/>
              <p:nvPr/>
            </p:nvSpPr>
            <p:spPr>
              <a:xfrm>
                <a:off x="1547664" y="1109423"/>
                <a:ext cx="5904656" cy="3531159"/>
              </a:xfrm>
              <a:prstGeom prst="rect">
                <a:avLst/>
              </a:prstGeom>
            </p:spPr>
            <p:txBody>
              <a:bodyPr wrap="square">
                <a:spAutoFit/>
              </a:bodyPr>
              <a:lstStyle/>
              <a:p>
                <a:pPr algn="just"/>
                <a:r>
                  <a:rPr lang="pt-BR" dirty="0" smtClean="0">
                    <a:effectLst/>
                    <a:ea typeface="Times New Roman"/>
                  </a:rPr>
                  <a:t>Caso não houvesse uma redução dos gastos do governo, a demanda agregada também não se alteraria na visão clássica.  Como a poupança nacional (S) é igual à poupança do governo (</a:t>
                </a:r>
                <a:r>
                  <a:rPr lang="pt-BR" dirty="0" err="1" smtClean="0">
                    <a:effectLst/>
                    <a:ea typeface="Times New Roman"/>
                  </a:rPr>
                  <a:t>Sg</a:t>
                </a:r>
                <a:r>
                  <a:rPr lang="pt-BR" dirty="0" smtClean="0">
                    <a:effectLst/>
                    <a:ea typeface="Times New Roman"/>
                  </a:rPr>
                  <a:t>) mais a poupança privada (</a:t>
                </a:r>
                <a:r>
                  <a:rPr lang="pt-BR" dirty="0" err="1" smtClean="0">
                    <a:effectLst/>
                    <a:ea typeface="Times New Roman"/>
                  </a:rPr>
                  <a:t>Sp</a:t>
                </a:r>
                <a:r>
                  <a:rPr lang="pt-BR" dirty="0" smtClean="0">
                    <a:effectLst/>
                    <a:ea typeface="Times New Roman"/>
                  </a:rPr>
                  <a:t>), a queda em </a:t>
                </a:r>
                <a:r>
                  <a:rPr lang="pt-BR" dirty="0" err="1" smtClean="0">
                    <a:effectLst/>
                    <a:ea typeface="Times New Roman"/>
                  </a:rPr>
                  <a:t>Sg</a:t>
                </a:r>
                <a:r>
                  <a:rPr lang="pt-BR" dirty="0" smtClean="0">
                    <a:effectLst/>
                    <a:ea typeface="Times New Roman"/>
                  </a:rPr>
                  <a:t> resultaria em diminuição em S, trazendo elevação na taxa de juros e queda no investimento. A redução dos impostos aumenta a renda liquida da famílias (Y – T), onde T são os tributos , ampliando o consumo. No final, não há deslocamento da curva de demanda agregada, porém o produto (oferta) aumentaria porque, como o salário real </a:t>
                </a:r>
                <a14:m>
                  <m:oMath xmlns:m="http://schemas.openxmlformats.org/officeDocument/2006/math">
                    <m:r>
                      <a:rPr lang="pt-BR" i="1">
                        <a:effectLst/>
                        <a:latin typeface="Cambria Math"/>
                        <a:ea typeface="Times New Roman"/>
                      </a:rPr>
                      <m:t> (</m:t>
                    </m:r>
                    <m:f>
                      <m:fPr>
                        <m:ctrlPr>
                          <a:rPr lang="pt-BR" i="1">
                            <a:effectLst/>
                            <a:latin typeface="Cambria Math"/>
                            <a:ea typeface="Times New Roman"/>
                          </a:rPr>
                        </m:ctrlPr>
                      </m:fPr>
                      <m:num>
                        <m:r>
                          <a:rPr lang="pt-BR" i="1">
                            <a:effectLst/>
                            <a:latin typeface="Cambria Math"/>
                            <a:ea typeface="Times New Roman"/>
                          </a:rPr>
                          <m:t>𝑊</m:t>
                        </m:r>
                      </m:num>
                      <m:den>
                        <m:r>
                          <a:rPr lang="pt-BR" i="1">
                            <a:effectLst/>
                            <a:latin typeface="Cambria Math"/>
                            <a:ea typeface="Times New Roman"/>
                          </a:rPr>
                          <m:t>𝑃</m:t>
                        </m:r>
                      </m:den>
                    </m:f>
                  </m:oMath>
                </a14:m>
                <a:r>
                  <a:rPr lang="pt-BR" dirty="0">
                    <a:effectLst/>
                    <a:ea typeface="Times New Roman"/>
                  </a:rPr>
                  <a:t> ) aumentou, haveria aumento da oferta de trabalho (emprego). </a:t>
                </a:r>
                <a:endParaRPr lang="pt-BR" dirty="0">
                  <a:effectLst/>
                </a:endParaRPr>
              </a:p>
              <a:p>
                <a:pPr algn="just"/>
                <a:r>
                  <a:rPr lang="pt-BR" dirty="0">
                    <a:effectLst/>
                    <a:ea typeface="Times New Roman"/>
                  </a:rPr>
                  <a:t> </a:t>
                </a:r>
                <a:endParaRPr lang="pt-BR" dirty="0">
                  <a:effectLst/>
                </a:endParaRPr>
              </a:p>
            </p:txBody>
          </p:sp>
        </mc:Choice>
        <mc:Fallback xmlns="">
          <p:sp>
            <p:nvSpPr>
              <p:cNvPr id="2" name="Retângulo 1"/>
              <p:cNvSpPr>
                <a:spLocks noRot="1" noChangeAspect="1" noMove="1" noResize="1" noEditPoints="1" noAdjustHandles="1" noChangeArrowheads="1" noChangeShapeType="1" noTextEdit="1"/>
              </p:cNvSpPr>
              <p:nvPr/>
            </p:nvSpPr>
            <p:spPr>
              <a:xfrm>
                <a:off x="1547664" y="1109423"/>
                <a:ext cx="5904656" cy="3531159"/>
              </a:xfrm>
              <a:prstGeom prst="rect">
                <a:avLst/>
              </a:prstGeom>
              <a:blipFill rotWithShape="1">
                <a:blip r:embed="rId2"/>
                <a:stretch>
                  <a:fillRect l="-930" t="-864" r="-930"/>
                </a:stretch>
              </a:blipFill>
            </p:spPr>
            <p:txBody>
              <a:bodyPr/>
              <a:lstStyle/>
              <a:p>
                <a:r>
                  <a:rPr lang="pt-BR">
                    <a:noFill/>
                  </a:rPr>
                  <a:t> </a:t>
                </a:r>
              </a:p>
            </p:txBody>
          </p:sp>
        </mc:Fallback>
      </mc:AlternateContent>
    </p:spTree>
    <p:extLst>
      <p:ext uri="{BB962C8B-B14F-4D97-AF65-F5344CB8AC3E}">
        <p14:creationId xmlns:p14="http://schemas.microsoft.com/office/powerpoint/2010/main" val="39693625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020" y="1484784"/>
            <a:ext cx="9210917"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913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86000" y="2136339"/>
            <a:ext cx="4572000" cy="2585323"/>
          </a:xfrm>
          <a:prstGeom prst="rect">
            <a:avLst/>
          </a:prstGeom>
        </p:spPr>
        <p:txBody>
          <a:bodyPr>
            <a:spAutoFit/>
          </a:bodyPr>
          <a:lstStyle/>
          <a:p>
            <a:pPr algn="just"/>
            <a:r>
              <a:rPr lang="pt-BR" u="sng" dirty="0" smtClean="0">
                <a:effectLst/>
                <a:ea typeface="Times New Roman"/>
              </a:rPr>
              <a:t>Efeitos da política macroeconômica no modelo clássico</a:t>
            </a:r>
            <a:endParaRPr lang="pt-BR" dirty="0" smtClean="0">
              <a:effectLst/>
            </a:endParaRPr>
          </a:p>
          <a:p>
            <a:pPr algn="just"/>
            <a:r>
              <a:rPr lang="pt-BR" dirty="0" smtClean="0">
                <a:effectLst/>
                <a:ea typeface="Times New Roman"/>
              </a:rPr>
              <a:t> </a:t>
            </a:r>
            <a:endParaRPr lang="pt-BR" dirty="0" smtClean="0">
              <a:effectLst/>
            </a:endParaRPr>
          </a:p>
          <a:p>
            <a:pPr algn="just"/>
            <a:r>
              <a:rPr lang="pt-BR" dirty="0" smtClean="0">
                <a:effectLst/>
                <a:ea typeface="Times New Roman"/>
              </a:rPr>
              <a:t>A </a:t>
            </a:r>
            <a:r>
              <a:rPr lang="pt-BR" i="1" dirty="0" smtClean="0">
                <a:effectLst/>
                <a:ea typeface="Times New Roman"/>
              </a:rPr>
              <a:t>política monetária </a:t>
            </a:r>
            <a:r>
              <a:rPr lang="pt-BR" dirty="0" smtClean="0">
                <a:effectLst/>
                <a:ea typeface="Times New Roman"/>
              </a:rPr>
              <a:t>é ineficaz para afetar as variáveis reais da economia (produto, emprego). A moeda é apenas um meio de troca. Sua única função, determinada pela teoria quantitativa da moeda, é estabilizar os preços (combate à inflação). </a:t>
            </a:r>
            <a:endParaRPr lang="pt-BR" dirty="0">
              <a:effectLst/>
            </a:endParaRPr>
          </a:p>
        </p:txBody>
      </p:sp>
    </p:spTree>
    <p:extLst>
      <p:ext uri="{BB962C8B-B14F-4D97-AF65-F5344CB8AC3E}">
        <p14:creationId xmlns:p14="http://schemas.microsoft.com/office/powerpoint/2010/main" val="1063142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91680" y="1720840"/>
            <a:ext cx="5166320" cy="2862322"/>
          </a:xfrm>
          <a:prstGeom prst="rect">
            <a:avLst/>
          </a:prstGeom>
        </p:spPr>
        <p:txBody>
          <a:bodyPr wrap="square">
            <a:spAutoFit/>
          </a:bodyPr>
          <a:lstStyle/>
          <a:p>
            <a:pPr algn="just"/>
            <a:r>
              <a:rPr lang="pt-BR" dirty="0" smtClean="0">
                <a:effectLst/>
                <a:ea typeface="Times New Roman"/>
              </a:rPr>
              <a:t>A </a:t>
            </a:r>
            <a:r>
              <a:rPr lang="pt-BR" i="1" dirty="0" smtClean="0">
                <a:effectLst/>
                <a:ea typeface="Times New Roman"/>
              </a:rPr>
              <a:t>política fiscal</a:t>
            </a:r>
            <a:r>
              <a:rPr lang="pt-BR" dirty="0" smtClean="0">
                <a:effectLst/>
                <a:ea typeface="Times New Roman"/>
              </a:rPr>
              <a:t> também é ineficaz para aumentar o produto e o emprego da economia, visto que não afeta a demanda agregada da economia, que é determinada pelo nível de oferta (“que gera a própria demanda”, pela lei de </a:t>
            </a:r>
            <a:r>
              <a:rPr lang="pt-BR" dirty="0" err="1" smtClean="0">
                <a:effectLst/>
                <a:ea typeface="Times New Roman"/>
              </a:rPr>
              <a:t>Say</a:t>
            </a:r>
            <a:r>
              <a:rPr lang="pt-BR" dirty="0" smtClean="0">
                <a:effectLst/>
                <a:ea typeface="Times New Roman"/>
              </a:rPr>
              <a:t>).  A flexibilidade da taxa de juros tem um papel central na estabilidade da demanda agregada. Assim, o regime de livre concorrência do mercado garante que a economia funcione no ponto de equilíbrio de pleno emprego (produto potencial).</a:t>
            </a:r>
            <a:endParaRPr lang="pt-BR" dirty="0">
              <a:effectLst/>
            </a:endParaRPr>
          </a:p>
        </p:txBody>
      </p:sp>
    </p:spTree>
    <p:extLst>
      <p:ext uri="{BB962C8B-B14F-4D97-AF65-F5344CB8AC3E}">
        <p14:creationId xmlns:p14="http://schemas.microsoft.com/office/powerpoint/2010/main" val="40440959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332655"/>
            <a:ext cx="8136904" cy="5078313"/>
          </a:xfrm>
          <a:prstGeom prst="rect">
            <a:avLst/>
          </a:prstGeom>
        </p:spPr>
        <p:txBody>
          <a:bodyPr wrap="square">
            <a:spAutoFit/>
          </a:bodyPr>
          <a:lstStyle/>
          <a:p>
            <a:pPr marL="1348740" indent="-1348740" algn="just"/>
            <a:endParaRPr lang="pt-BR" b="1" dirty="0" smtClean="0">
              <a:effectLst/>
              <a:ea typeface="Times New Roman"/>
            </a:endParaRPr>
          </a:p>
          <a:p>
            <a:pPr marL="1348740" indent="-1348740" algn="just"/>
            <a:r>
              <a:rPr lang="pt-BR" b="1" dirty="0" smtClean="0">
                <a:effectLst/>
                <a:ea typeface="Times New Roman"/>
              </a:rPr>
              <a:t>Questões para revisão (modelo clássico)</a:t>
            </a:r>
            <a:endParaRPr lang="pt-BR" dirty="0" smtClean="0">
              <a:effectLst/>
            </a:endParaRPr>
          </a:p>
          <a:p>
            <a:pPr marL="1348740" indent="-1348740" algn="just"/>
            <a:r>
              <a:rPr lang="pt-BR" dirty="0" smtClean="0">
                <a:effectLst/>
                <a:ea typeface="Times New Roman"/>
              </a:rPr>
              <a:t>Julgue se as afirmativas abaixo são falsas ou verdadeiras:</a:t>
            </a:r>
            <a:endParaRPr lang="pt-BR" dirty="0" smtClean="0">
              <a:effectLst/>
            </a:endParaRPr>
          </a:p>
          <a:p>
            <a:pPr algn="just"/>
            <a:r>
              <a:rPr lang="pt-BR" dirty="0" smtClean="0">
                <a:effectLst/>
                <a:ea typeface="Times New Roman"/>
              </a:rPr>
              <a:t>1. Vigorando o salário real de equilíbrio, o mercado de trabalho estará em equilíbrio e não haverá nenhum tipo de desemprego. </a:t>
            </a:r>
            <a:endParaRPr lang="pt-BR" dirty="0" smtClean="0">
              <a:effectLst/>
            </a:endParaRPr>
          </a:p>
          <a:p>
            <a:pPr algn="just"/>
            <a:r>
              <a:rPr lang="pt-BR" dirty="0" smtClean="0">
                <a:effectLst/>
                <a:ea typeface="Times New Roman"/>
              </a:rPr>
              <a:t>2. Considerando uma função de produção com retornos decrescentes, em que sejam dados o estoque de capital e tecnologia, nada se pode afirmar a respeito da curva de demanda de trabalho.</a:t>
            </a:r>
            <a:endParaRPr lang="pt-BR" dirty="0" smtClean="0">
              <a:effectLst/>
            </a:endParaRPr>
          </a:p>
          <a:p>
            <a:pPr algn="just"/>
            <a:r>
              <a:rPr lang="pt-BR" dirty="0" smtClean="0">
                <a:effectLst/>
                <a:ea typeface="Times New Roman"/>
              </a:rPr>
              <a:t>3. Para que vigore a lei de </a:t>
            </a:r>
            <a:r>
              <a:rPr lang="pt-BR" dirty="0" err="1" smtClean="0">
                <a:effectLst/>
                <a:ea typeface="Times New Roman"/>
              </a:rPr>
              <a:t>Say</a:t>
            </a:r>
            <a:r>
              <a:rPr lang="pt-BR" dirty="0" smtClean="0">
                <a:effectLst/>
                <a:ea typeface="Times New Roman"/>
              </a:rPr>
              <a:t> (oferta gera a própria demanda) é necessário que os indivíduos não poupem.</a:t>
            </a:r>
            <a:endParaRPr lang="pt-BR" dirty="0" smtClean="0">
              <a:effectLst/>
            </a:endParaRPr>
          </a:p>
          <a:p>
            <a:pPr algn="just"/>
            <a:r>
              <a:rPr lang="pt-BR" dirty="0" smtClean="0">
                <a:effectLst/>
                <a:ea typeface="Times New Roman"/>
              </a:rPr>
              <a:t>4. A demanda agregada tem um papel muito importante na determinação do produto e do emprego.</a:t>
            </a:r>
            <a:endParaRPr lang="pt-BR" dirty="0" smtClean="0">
              <a:effectLst/>
            </a:endParaRPr>
          </a:p>
          <a:p>
            <a:pPr algn="just"/>
            <a:r>
              <a:rPr lang="pt-BR" dirty="0" smtClean="0">
                <a:effectLst/>
                <a:ea typeface="Times New Roman"/>
              </a:rPr>
              <a:t>5. A taxa de juros tem como principal função no modelo a  estabilização da demanda agregada face à mudanças autônomas de seus componentes, como investimento e gastos do governo.</a:t>
            </a:r>
            <a:endParaRPr lang="pt-BR" dirty="0" smtClean="0">
              <a:effectLst/>
            </a:endParaRPr>
          </a:p>
          <a:p>
            <a:pPr algn="just"/>
            <a:r>
              <a:rPr lang="pt-BR" dirty="0" smtClean="0">
                <a:effectLst/>
                <a:ea typeface="Times New Roman"/>
              </a:rPr>
              <a:t>6. A demanda de trabalho é traçada como uma curva de inclinação negativa, enquanto a oferta de trabalho é traçada como uma curva de inclinação positiva.</a:t>
            </a:r>
            <a:endParaRPr lang="pt-BR" dirty="0" smtClean="0">
              <a:effectLst/>
            </a:endParaRPr>
          </a:p>
          <a:p>
            <a:pPr algn="just"/>
            <a:r>
              <a:rPr lang="pt-BR" dirty="0" smtClean="0">
                <a:effectLst/>
                <a:ea typeface="Times New Roman"/>
              </a:rPr>
              <a:t> </a:t>
            </a:r>
            <a:endParaRPr lang="pt-BR" dirty="0">
              <a:effectLst/>
            </a:endParaRPr>
          </a:p>
        </p:txBody>
      </p:sp>
    </p:spTree>
    <p:extLst>
      <p:ext uri="{BB962C8B-B14F-4D97-AF65-F5344CB8AC3E}">
        <p14:creationId xmlns:p14="http://schemas.microsoft.com/office/powerpoint/2010/main" val="3743292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86000" y="1720840"/>
            <a:ext cx="4572000" cy="3416320"/>
          </a:xfrm>
          <a:prstGeom prst="rect">
            <a:avLst/>
          </a:prstGeom>
        </p:spPr>
        <p:txBody>
          <a:bodyPr>
            <a:spAutoFit/>
          </a:bodyPr>
          <a:lstStyle/>
          <a:p>
            <a:pPr algn="just"/>
            <a:r>
              <a:rPr lang="pt-BR" dirty="0" smtClean="0">
                <a:effectLst/>
                <a:ea typeface="Times New Roman"/>
              </a:rPr>
              <a:t>Q = </a:t>
            </a:r>
            <a:r>
              <a:rPr lang="pt-BR" i="1" dirty="0" smtClean="0">
                <a:effectLst/>
                <a:ea typeface="Times New Roman"/>
              </a:rPr>
              <a:t>f</a:t>
            </a:r>
            <a:r>
              <a:rPr lang="pt-BR" dirty="0" smtClean="0">
                <a:effectLst/>
                <a:ea typeface="Times New Roman"/>
              </a:rPr>
              <a:t> (K, L, T), onde Q é a função de produção, K é o estoque de capital, L  representa a força de trabalho e T é o estado da tecnologia. No curto prazo, K e T são dados, apenas L pode variar. Supõem-se retornos constantes de escala (aumento da utilização dos fatores de produção  eleva o produto na mesma magnitude). A utilização de unidades adicionais do fator trabalho faz com que o acréscimo marginal ao produto seja decrescente (lei dos rendimentos marginais decrescentes).</a:t>
            </a:r>
            <a:endParaRPr lang="pt-BR" dirty="0">
              <a:effectLst/>
            </a:endParaRPr>
          </a:p>
        </p:txBody>
      </p:sp>
    </p:spTree>
    <p:extLst>
      <p:ext uri="{BB962C8B-B14F-4D97-AF65-F5344CB8AC3E}">
        <p14:creationId xmlns:p14="http://schemas.microsoft.com/office/powerpoint/2010/main" val="73015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86000" y="2690336"/>
            <a:ext cx="4572000" cy="1477328"/>
          </a:xfrm>
          <a:prstGeom prst="rect">
            <a:avLst/>
          </a:prstGeom>
        </p:spPr>
        <p:txBody>
          <a:bodyPr>
            <a:spAutoFit/>
          </a:bodyPr>
          <a:lstStyle/>
          <a:p>
            <a:pPr algn="just"/>
            <a:r>
              <a:rPr lang="pt-BR" dirty="0" smtClean="0">
                <a:effectLst/>
                <a:ea typeface="Times New Roman"/>
              </a:rPr>
              <a:t>No curto prazo, a função de produção é dada por Q = </a:t>
            </a:r>
            <a:r>
              <a:rPr lang="pt-BR" i="1" dirty="0" smtClean="0">
                <a:effectLst/>
                <a:ea typeface="Times New Roman"/>
              </a:rPr>
              <a:t>f</a:t>
            </a:r>
            <a:r>
              <a:rPr lang="pt-BR" dirty="0" smtClean="0">
                <a:effectLst/>
                <a:ea typeface="Times New Roman"/>
              </a:rPr>
              <a:t> (N), onde N representa o nível de emprego da economia. N é determinado no mercado de trabalho, quando a oferta for igual à demanda de trabalhadores.</a:t>
            </a:r>
            <a:endParaRPr lang="pt-BR" dirty="0">
              <a:effectLst/>
            </a:endParaRPr>
          </a:p>
        </p:txBody>
      </p:sp>
    </p:spTree>
    <p:extLst>
      <p:ext uri="{BB962C8B-B14F-4D97-AF65-F5344CB8AC3E}">
        <p14:creationId xmlns:p14="http://schemas.microsoft.com/office/powerpoint/2010/main" val="1446023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tângulo 1"/>
              <p:cNvSpPr/>
              <p:nvPr/>
            </p:nvSpPr>
            <p:spPr>
              <a:xfrm>
                <a:off x="1475656" y="1424285"/>
                <a:ext cx="5382344" cy="3455433"/>
              </a:xfrm>
              <a:prstGeom prst="rect">
                <a:avLst/>
              </a:prstGeom>
            </p:spPr>
            <p:txBody>
              <a:bodyPr wrap="square">
                <a:spAutoFit/>
              </a:bodyPr>
              <a:lstStyle/>
              <a:p>
                <a:pPr algn="just"/>
                <a:r>
                  <a:rPr lang="pt-BR" dirty="0" smtClean="0">
                    <a:effectLst/>
                    <a:ea typeface="Times New Roman"/>
                  </a:rPr>
                  <a:t>A </a:t>
                </a:r>
                <a:r>
                  <a:rPr lang="pt-BR" u="sng" dirty="0">
                    <a:effectLst/>
                    <a:ea typeface="Times New Roman"/>
                  </a:rPr>
                  <a:t>demanda de trabalho</a:t>
                </a:r>
                <a:r>
                  <a:rPr lang="pt-BR" dirty="0">
                    <a:effectLst/>
                    <a:ea typeface="Times New Roman"/>
                  </a:rPr>
                  <a:t> </a:t>
                </a:r>
                <a:endParaRPr lang="pt-BR" dirty="0">
                  <a:effectLst/>
                </a:endParaRPr>
              </a:p>
              <a:p>
                <a:pPr algn="just"/>
                <a:r>
                  <a:rPr lang="pt-BR" dirty="0">
                    <a:effectLst/>
                    <a:ea typeface="Times New Roman"/>
                  </a:rPr>
                  <a:t>Tendo a empresa objetivo de maximizar lucros, a empresa só contratará trabalhadores até o ponto no qual uma unidade adicional de mão-de-obra gerar um acréscimo no produto igual ao seu custo, dado pelo salário real (</a:t>
                </a:r>
                <a14:m>
                  <m:oMath xmlns:m="http://schemas.openxmlformats.org/officeDocument/2006/math">
                    <m:f>
                      <m:fPr>
                        <m:ctrlPr>
                          <a:rPr lang="pt-BR" i="1">
                            <a:effectLst/>
                            <a:latin typeface="Cambria Math"/>
                            <a:ea typeface="Times New Roman"/>
                          </a:rPr>
                        </m:ctrlPr>
                      </m:fPr>
                      <m:num>
                        <m:r>
                          <a:rPr lang="pt-BR" i="1">
                            <a:effectLst/>
                            <a:latin typeface="Cambria Math"/>
                            <a:ea typeface="Times New Roman"/>
                          </a:rPr>
                          <m:t>𝑊</m:t>
                        </m:r>
                      </m:num>
                      <m:den>
                        <m:r>
                          <a:rPr lang="pt-BR" i="1">
                            <a:effectLst/>
                            <a:latin typeface="Cambria Math"/>
                            <a:ea typeface="Times New Roman"/>
                          </a:rPr>
                          <m:t>𝑝</m:t>
                        </m:r>
                      </m:den>
                    </m:f>
                  </m:oMath>
                </a14:m>
                <a:r>
                  <a:rPr lang="pt-BR" dirty="0">
                    <a:effectLst/>
                    <a:ea typeface="Times New Roman"/>
                  </a:rPr>
                  <a:t>).  Ou seja, até o ponto em que o Produto Marginal do Trabalho (</a:t>
                </a:r>
                <a14:m>
                  <m:oMath xmlns:m="http://schemas.openxmlformats.org/officeDocument/2006/math">
                    <m:r>
                      <a:rPr lang="pt-BR" i="1">
                        <a:effectLst/>
                        <a:latin typeface="Cambria Math"/>
                        <a:ea typeface="Times New Roman"/>
                      </a:rPr>
                      <m:t>𝑃</m:t>
                    </m:r>
                    <m:sSub>
                      <m:sSubPr>
                        <m:ctrlPr>
                          <a:rPr lang="pt-BR" i="1">
                            <a:effectLst/>
                            <a:latin typeface="Cambria Math"/>
                            <a:ea typeface="Times New Roman"/>
                          </a:rPr>
                        </m:ctrlPr>
                      </m:sSubPr>
                      <m:e>
                        <m:r>
                          <a:rPr lang="pt-BR" i="1">
                            <a:effectLst/>
                            <a:latin typeface="Cambria Math"/>
                            <a:ea typeface="Times New Roman"/>
                          </a:rPr>
                          <m:t>𝑀</m:t>
                        </m:r>
                      </m:e>
                      <m:sub>
                        <m:r>
                          <a:rPr lang="pt-BR" i="1">
                            <a:effectLst/>
                            <a:latin typeface="Cambria Math"/>
                            <a:ea typeface="Times New Roman"/>
                          </a:rPr>
                          <m:t>𝑔</m:t>
                        </m:r>
                        <m:r>
                          <a:rPr lang="pt-BR" i="1">
                            <a:effectLst/>
                            <a:latin typeface="Cambria Math"/>
                            <a:ea typeface="Times New Roman"/>
                          </a:rPr>
                          <m:t> </m:t>
                        </m:r>
                      </m:sub>
                    </m:sSub>
                    <m:r>
                      <a:rPr lang="pt-BR" i="1">
                        <a:effectLst/>
                        <a:latin typeface="Cambria Math"/>
                        <a:ea typeface="Times New Roman"/>
                      </a:rPr>
                      <m:t>𝑇</m:t>
                    </m:r>
                    <m:r>
                      <a:rPr lang="pt-BR" i="1">
                        <a:effectLst/>
                        <a:latin typeface="Cambria Math"/>
                        <a:ea typeface="Times New Roman"/>
                      </a:rPr>
                      <m:t>) </m:t>
                    </m:r>
                  </m:oMath>
                </a14:m>
                <a:r>
                  <a:rPr lang="pt-BR" dirty="0">
                    <a:effectLst/>
                    <a:ea typeface="Times New Roman"/>
                  </a:rPr>
                  <a:t>for igual ao salário real (</a:t>
                </a:r>
                <a14:m>
                  <m:oMath xmlns:m="http://schemas.openxmlformats.org/officeDocument/2006/math">
                    <m:f>
                      <m:fPr>
                        <m:ctrlPr>
                          <a:rPr lang="pt-BR" i="1">
                            <a:effectLst/>
                            <a:latin typeface="Cambria Math"/>
                            <a:ea typeface="Times New Roman"/>
                          </a:rPr>
                        </m:ctrlPr>
                      </m:fPr>
                      <m:num>
                        <m:r>
                          <a:rPr lang="pt-BR" i="1">
                            <a:effectLst/>
                            <a:latin typeface="Cambria Math"/>
                            <a:ea typeface="Times New Roman"/>
                          </a:rPr>
                          <m:t>𝑊</m:t>
                        </m:r>
                      </m:num>
                      <m:den>
                        <m:r>
                          <a:rPr lang="pt-BR" i="1">
                            <a:effectLst/>
                            <a:latin typeface="Cambria Math"/>
                            <a:ea typeface="Times New Roman"/>
                          </a:rPr>
                          <m:t>𝑝</m:t>
                        </m:r>
                      </m:den>
                    </m:f>
                  </m:oMath>
                </a14:m>
                <a:r>
                  <a:rPr lang="pt-BR" dirty="0">
                    <a:effectLst/>
                    <a:ea typeface="Times New Roman"/>
                  </a:rPr>
                  <a:t>).  A curva de demanda do trabalho é negativamente inclinada para representar a relação inversa entre a demanda de trabalho e o salário real. Este é o 1º postulado clássico com o qual Keynes concordava.  </a:t>
                </a:r>
                <a:endParaRPr lang="pt-BR" dirty="0">
                  <a:effectLst/>
                </a:endParaRPr>
              </a:p>
            </p:txBody>
          </p:sp>
        </mc:Choice>
        <mc:Fallback xmlns="">
          <p:sp>
            <p:nvSpPr>
              <p:cNvPr id="2" name="Retângulo 1"/>
              <p:cNvSpPr>
                <a:spLocks noRot="1" noChangeAspect="1" noMove="1" noResize="1" noEditPoints="1" noAdjustHandles="1" noChangeArrowheads="1" noChangeShapeType="1" noTextEdit="1"/>
              </p:cNvSpPr>
              <p:nvPr/>
            </p:nvSpPr>
            <p:spPr>
              <a:xfrm>
                <a:off x="1475656" y="1424285"/>
                <a:ext cx="5382344" cy="3455433"/>
              </a:xfrm>
              <a:prstGeom prst="rect">
                <a:avLst/>
              </a:prstGeom>
              <a:blipFill rotWithShape="1">
                <a:blip r:embed="rId2"/>
                <a:stretch>
                  <a:fillRect l="-906" t="-883" r="-1019" b="-1943"/>
                </a:stretch>
              </a:blipFill>
            </p:spPr>
            <p:txBody>
              <a:bodyPr/>
              <a:lstStyle/>
              <a:p>
                <a:r>
                  <a:rPr lang="pt-BR">
                    <a:noFill/>
                  </a:rPr>
                  <a:t> </a:t>
                </a:r>
              </a:p>
            </p:txBody>
          </p:sp>
        </mc:Fallback>
      </mc:AlternateContent>
    </p:spTree>
    <p:extLst>
      <p:ext uri="{BB962C8B-B14F-4D97-AF65-F5344CB8AC3E}">
        <p14:creationId xmlns:p14="http://schemas.microsoft.com/office/powerpoint/2010/main" val="3106427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757" y="1700808"/>
            <a:ext cx="6994582" cy="281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534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86000" y="1720840"/>
            <a:ext cx="4572000" cy="3416320"/>
          </a:xfrm>
          <a:prstGeom prst="rect">
            <a:avLst/>
          </a:prstGeom>
        </p:spPr>
        <p:txBody>
          <a:bodyPr>
            <a:spAutoFit/>
          </a:bodyPr>
          <a:lstStyle/>
          <a:p>
            <a:pPr algn="just"/>
            <a:r>
              <a:rPr lang="pt-BR" u="sng" dirty="0" smtClean="0">
                <a:effectLst/>
                <a:ea typeface="Times New Roman"/>
              </a:rPr>
              <a:t>A oferta de trabalho</a:t>
            </a:r>
            <a:endParaRPr lang="pt-BR" dirty="0" smtClean="0">
              <a:effectLst/>
            </a:endParaRPr>
          </a:p>
          <a:p>
            <a:pPr algn="just"/>
            <a:r>
              <a:rPr lang="pt-BR" dirty="0" smtClean="0">
                <a:effectLst/>
                <a:ea typeface="Times New Roman"/>
              </a:rPr>
              <a:t>Os clássicos/neoclássicos partiam do princípio de que o indivíduo tenta maximizar a utilidade (satisfação). As pessoas obtém utilidade tanto no consumo de bens (salário real) quanto no lazer. A utilidade da pessoa aumenta quando aumenta o consumo (C) e diminui quando trabalha mais (L), visto que mais tempo de trabalho significa menos tempo de lazer. Logo a função utilidade (UL) é:</a:t>
            </a:r>
            <a:endParaRPr lang="pt-BR" dirty="0" smtClean="0">
              <a:effectLst/>
            </a:endParaRPr>
          </a:p>
          <a:p>
            <a:pPr algn="just"/>
            <a:r>
              <a:rPr lang="pt-BR" dirty="0" smtClean="0">
                <a:effectLst/>
                <a:ea typeface="Times New Roman"/>
              </a:rPr>
              <a:t>UL = </a:t>
            </a:r>
            <a:r>
              <a:rPr lang="pt-BR" i="1" dirty="0" smtClean="0">
                <a:effectLst/>
                <a:ea typeface="Times New Roman"/>
              </a:rPr>
              <a:t>f</a:t>
            </a:r>
            <a:r>
              <a:rPr lang="pt-BR" dirty="0" smtClean="0">
                <a:effectLst/>
                <a:ea typeface="Times New Roman"/>
              </a:rPr>
              <a:t> ( C , L )</a:t>
            </a:r>
            <a:endParaRPr lang="pt-BR" dirty="0" smtClean="0">
              <a:effectLst/>
            </a:endParaRPr>
          </a:p>
          <a:p>
            <a:pPr algn="just"/>
            <a:r>
              <a:rPr lang="pt-BR" dirty="0" smtClean="0">
                <a:effectLst/>
                <a:ea typeface="Times New Roman"/>
              </a:rPr>
              <a:t>              +   -</a:t>
            </a:r>
            <a:endParaRPr lang="pt-BR" dirty="0">
              <a:effectLst/>
            </a:endParaRPr>
          </a:p>
        </p:txBody>
      </p:sp>
    </p:spTree>
    <p:extLst>
      <p:ext uri="{BB962C8B-B14F-4D97-AF65-F5344CB8AC3E}">
        <p14:creationId xmlns:p14="http://schemas.microsoft.com/office/powerpoint/2010/main" val="254769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tângulo 1"/>
              <p:cNvSpPr/>
              <p:nvPr/>
            </p:nvSpPr>
            <p:spPr>
              <a:xfrm>
                <a:off x="2286000" y="1919997"/>
                <a:ext cx="4572000" cy="3018006"/>
              </a:xfrm>
              <a:prstGeom prst="rect">
                <a:avLst/>
              </a:prstGeom>
            </p:spPr>
            <p:txBody>
              <a:bodyPr>
                <a:spAutoFit/>
              </a:bodyPr>
              <a:lstStyle/>
              <a:p>
                <a:pPr algn="just"/>
                <a:r>
                  <a:rPr lang="pt-BR" dirty="0" smtClean="0">
                    <a:effectLst/>
                    <a:ea typeface="Times New Roman"/>
                  </a:rPr>
                  <a:t>A curva de oferta de trabalho é positivamente inclinada.  Pode ser descrita através da equação:</a:t>
                </a:r>
                <a:endParaRPr lang="pt-BR" dirty="0">
                  <a:effectLst/>
                </a:endParaRPr>
              </a:p>
              <a:p>
                <a:pPr algn="just"/>
                <a14:m>
                  <m:oMath xmlns:m="http://schemas.openxmlformats.org/officeDocument/2006/math">
                    <m:sSup>
                      <m:sSupPr>
                        <m:ctrlPr>
                          <a:rPr lang="pt-BR" i="1">
                            <a:effectLst/>
                            <a:latin typeface="Cambria Math"/>
                            <a:ea typeface="Times New Roman"/>
                          </a:rPr>
                        </m:ctrlPr>
                      </m:sSupPr>
                      <m:e>
                        <m:r>
                          <a:rPr lang="pt-BR" i="1">
                            <a:effectLst/>
                            <a:latin typeface="Cambria Math"/>
                            <a:ea typeface="Times New Roman"/>
                          </a:rPr>
                          <m:t>𝑁</m:t>
                        </m:r>
                      </m:e>
                      <m:sup>
                        <m:r>
                          <a:rPr lang="pt-BR" i="1">
                            <a:effectLst/>
                            <a:latin typeface="Cambria Math"/>
                            <a:ea typeface="Times New Roman"/>
                          </a:rPr>
                          <m:t>𝑠</m:t>
                        </m:r>
                      </m:sup>
                    </m:sSup>
                  </m:oMath>
                </a14:m>
                <a:r>
                  <a:rPr lang="pt-BR" dirty="0">
                    <a:effectLst/>
                    <a:ea typeface="Times New Roman"/>
                  </a:rPr>
                  <a:t> = </a:t>
                </a:r>
                <a:r>
                  <a:rPr lang="pt-BR" i="1" dirty="0">
                    <a:effectLst/>
                    <a:ea typeface="Times New Roman"/>
                  </a:rPr>
                  <a:t>f </a:t>
                </a:r>
                <a:r>
                  <a:rPr lang="pt-BR" dirty="0">
                    <a:effectLst/>
                    <a:ea typeface="Times New Roman"/>
                  </a:rPr>
                  <a:t>(</a:t>
                </a:r>
                <a14:m>
                  <m:oMath xmlns:m="http://schemas.openxmlformats.org/officeDocument/2006/math">
                    <m:f>
                      <m:fPr>
                        <m:ctrlPr>
                          <a:rPr lang="pt-BR" i="1">
                            <a:effectLst/>
                            <a:latin typeface="Cambria Math"/>
                            <a:ea typeface="Times New Roman"/>
                          </a:rPr>
                        </m:ctrlPr>
                      </m:fPr>
                      <m:num>
                        <m:r>
                          <m:rPr>
                            <m:sty m:val="p"/>
                          </m:rPr>
                          <a:rPr lang="pt-BR">
                            <a:effectLst/>
                            <a:latin typeface="Cambria Math"/>
                            <a:ea typeface="Times New Roman"/>
                          </a:rPr>
                          <m:t>W</m:t>
                        </m:r>
                      </m:num>
                      <m:den>
                        <m:r>
                          <m:rPr>
                            <m:sty m:val="p"/>
                          </m:rPr>
                          <a:rPr lang="pt-BR">
                            <a:effectLst/>
                            <a:latin typeface="Cambria Math"/>
                            <a:ea typeface="Times New Roman"/>
                          </a:rPr>
                          <m:t>p</m:t>
                        </m:r>
                      </m:den>
                    </m:f>
                  </m:oMath>
                </a14:m>
                <a:r>
                  <a:rPr lang="pt-BR" dirty="0">
                    <a:effectLst/>
                    <a:ea typeface="Times New Roman"/>
                  </a:rPr>
                  <a:t>).  Quanto maior o salário real, maior a oferta de trabalho. Porém, o aumento de trabalho também produz </a:t>
                </a:r>
                <a:r>
                  <a:rPr lang="pt-BR" dirty="0" err="1">
                    <a:effectLst/>
                    <a:ea typeface="Times New Roman"/>
                  </a:rPr>
                  <a:t>desutilidade</a:t>
                </a:r>
                <a:r>
                  <a:rPr lang="pt-BR" dirty="0">
                    <a:effectLst/>
                    <a:ea typeface="Times New Roman"/>
                  </a:rPr>
                  <a:t> marginal do trabalho (o quanto se perde de utilidade por abrir mão do lazer em favor do trabalho). Este é o 2º postulado clássico, do qual Keynes discordava.  </a:t>
                </a:r>
                <a:endParaRPr lang="pt-BR" dirty="0">
                  <a:effectLst/>
                </a:endParaRPr>
              </a:p>
            </p:txBody>
          </p:sp>
        </mc:Choice>
        <mc:Fallback xmlns="">
          <p:sp>
            <p:nvSpPr>
              <p:cNvPr id="2" name="Retângulo 1"/>
              <p:cNvSpPr>
                <a:spLocks noRot="1" noChangeAspect="1" noMove="1" noResize="1" noEditPoints="1" noAdjustHandles="1" noChangeArrowheads="1" noChangeShapeType="1" noTextEdit="1"/>
              </p:cNvSpPr>
              <p:nvPr/>
            </p:nvSpPr>
            <p:spPr>
              <a:xfrm>
                <a:off x="2286000" y="1919997"/>
                <a:ext cx="4572000" cy="3018006"/>
              </a:xfrm>
              <a:prstGeom prst="rect">
                <a:avLst/>
              </a:prstGeom>
              <a:blipFill rotWithShape="1">
                <a:blip r:embed="rId2"/>
                <a:stretch>
                  <a:fillRect l="-1067" t="-1010" r="-1067" b="-2222"/>
                </a:stretch>
              </a:blipFill>
            </p:spPr>
            <p:txBody>
              <a:bodyPr/>
              <a:lstStyle/>
              <a:p>
                <a:r>
                  <a:rPr lang="pt-BR">
                    <a:noFill/>
                  </a:rPr>
                  <a:t> </a:t>
                </a:r>
              </a:p>
            </p:txBody>
          </p:sp>
        </mc:Fallback>
      </mc:AlternateContent>
    </p:spTree>
    <p:extLst>
      <p:ext uri="{BB962C8B-B14F-4D97-AF65-F5344CB8AC3E}">
        <p14:creationId xmlns:p14="http://schemas.microsoft.com/office/powerpoint/2010/main" val="1227840521"/>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2209</Words>
  <Application>Microsoft Office PowerPoint</Application>
  <PresentationFormat>Apresentação na tela (4:3)</PresentationFormat>
  <Paragraphs>69</Paragraphs>
  <Slides>38</Slides>
  <Notes>0</Notes>
  <HiddenSlides>0</HiddenSlides>
  <MMClips>0</MMClips>
  <ScaleCrop>false</ScaleCrop>
  <HeadingPairs>
    <vt:vector size="4" baseType="variant">
      <vt:variant>
        <vt:lpstr>Tema</vt:lpstr>
      </vt:variant>
      <vt:variant>
        <vt:i4>1</vt:i4>
      </vt:variant>
      <vt:variant>
        <vt:lpstr>Títulos de slides</vt:lpstr>
      </vt:variant>
      <vt:variant>
        <vt:i4>38</vt:i4>
      </vt:variant>
    </vt:vector>
  </HeadingPairs>
  <TitlesOfParts>
    <vt:vector size="39"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Acer</dc:creator>
  <cp:lastModifiedBy>Acer</cp:lastModifiedBy>
  <cp:revision>5</cp:revision>
  <dcterms:created xsi:type="dcterms:W3CDTF">2017-03-20T19:25:46Z</dcterms:created>
  <dcterms:modified xsi:type="dcterms:W3CDTF">2017-03-20T20:14:44Z</dcterms:modified>
</cp:coreProperties>
</file>